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4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tags/tag22.xml" ContentType="application/vnd.openxmlformats-officedocument.presentationml.tags+xml"/>
  <Override PartName="/ppt/notesSlides/notesSlide21.xml" ContentType="application/vnd.openxmlformats-officedocument.presentationml.notesSlide+xml"/>
  <Override PartName="/ppt/tags/tag23.xml" ContentType="application/vnd.openxmlformats-officedocument.presentationml.tags+xml"/>
  <Override PartName="/ppt/notesSlides/notesSlide22.xml" ContentType="application/vnd.openxmlformats-officedocument.presentationml.notesSlide+xml"/>
  <Override PartName="/ppt/tags/tag24.xml" ContentType="application/vnd.openxmlformats-officedocument.presentationml.tags+xml"/>
  <Override PartName="/ppt/notesSlides/notesSlide23.xml" ContentType="application/vnd.openxmlformats-officedocument.presentationml.notesSlide+xml"/>
  <Override PartName="/ppt/tags/tag25.xml" ContentType="application/vnd.openxmlformats-officedocument.presentationml.tags+xml"/>
  <Override PartName="/ppt/notesSlides/notesSlide24.xml" ContentType="application/vnd.openxmlformats-officedocument.presentationml.notesSlide+xml"/>
  <Override PartName="/ppt/tags/tag26.xml" ContentType="application/vnd.openxmlformats-officedocument.presentationml.tags+xml"/>
  <Override PartName="/ppt/notesSlides/notesSlide25.xml" ContentType="application/vnd.openxmlformats-officedocument.presentationml.notesSlide+xml"/>
  <Override PartName="/ppt/tags/tag27.xml" ContentType="application/vnd.openxmlformats-officedocument.presentationml.tags+xml"/>
  <Override PartName="/ppt/notesSlides/notesSlide26.xml" ContentType="application/vnd.openxmlformats-officedocument.presentationml.notesSlide+xml"/>
  <Override PartName="/ppt/tags/tag28.xml" ContentType="application/vnd.openxmlformats-officedocument.presentationml.tags+xml"/>
  <Override PartName="/ppt/notesSlides/notesSlide27.xml" ContentType="application/vnd.openxmlformats-officedocument.presentationml.notesSlide+xml"/>
  <Override PartName="/ppt/tags/tag29.xml" ContentType="application/vnd.openxmlformats-officedocument.presentationml.tags+xml"/>
  <Override PartName="/ppt/notesSlides/notesSlide28.xml" ContentType="application/vnd.openxmlformats-officedocument.presentationml.notesSlide+xml"/>
  <Override PartName="/ppt/tags/tag30.xml" ContentType="application/vnd.openxmlformats-officedocument.presentationml.tags+xml"/>
  <Override PartName="/ppt/notesSlides/notesSlide29.xml" ContentType="application/vnd.openxmlformats-officedocument.presentationml.notesSlide+xml"/>
  <Override PartName="/ppt/tags/tag31.xml" ContentType="application/vnd.openxmlformats-officedocument.presentationml.tags+xml"/>
  <Override PartName="/ppt/notesSlides/notesSlide30.xml" ContentType="application/vnd.openxmlformats-officedocument.presentationml.notesSlide+xml"/>
  <Override PartName="/ppt/tags/tag32.xml" ContentType="application/vnd.openxmlformats-officedocument.presentationml.tags+xml"/>
  <Override PartName="/ppt/notesSlides/notesSlide31.xml" ContentType="application/vnd.openxmlformats-officedocument.presentationml.notesSlide+xml"/>
  <Override PartName="/ppt/tags/tag33.xml" ContentType="application/vnd.openxmlformats-officedocument.presentationml.tags+xml"/>
  <Override PartName="/ppt/notesSlides/notesSlide32.xml" ContentType="application/vnd.openxmlformats-officedocument.presentationml.notesSlide+xml"/>
  <Override PartName="/ppt/tags/tag34.xml" ContentType="application/vnd.openxmlformats-officedocument.presentationml.tags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6" r:id="rId2"/>
    <p:sldMasterId id="2147483669" r:id="rId3"/>
    <p:sldMasterId id="2147483750" r:id="rId4"/>
    <p:sldMasterId id="2147483764" r:id="rId5"/>
  </p:sldMasterIdLst>
  <p:notesMasterIdLst>
    <p:notesMasterId r:id="rId55"/>
  </p:notesMasterIdLst>
  <p:sldIdLst>
    <p:sldId id="430" r:id="rId6"/>
    <p:sldId id="553" r:id="rId7"/>
    <p:sldId id="676" r:id="rId8"/>
    <p:sldId id="677" r:id="rId9"/>
    <p:sldId id="678" r:id="rId10"/>
    <p:sldId id="679" r:id="rId11"/>
    <p:sldId id="680" r:id="rId12"/>
    <p:sldId id="681" r:id="rId13"/>
    <p:sldId id="682" r:id="rId14"/>
    <p:sldId id="683" r:id="rId15"/>
    <p:sldId id="684" r:id="rId16"/>
    <p:sldId id="685" r:id="rId17"/>
    <p:sldId id="686" r:id="rId18"/>
    <p:sldId id="687" r:id="rId19"/>
    <p:sldId id="688" r:id="rId20"/>
    <p:sldId id="689" r:id="rId21"/>
    <p:sldId id="690" r:id="rId22"/>
    <p:sldId id="693" r:id="rId23"/>
    <p:sldId id="694" r:id="rId24"/>
    <p:sldId id="695" r:id="rId25"/>
    <p:sldId id="696" r:id="rId26"/>
    <p:sldId id="697" r:id="rId27"/>
    <p:sldId id="698" r:id="rId28"/>
    <p:sldId id="699" r:id="rId29"/>
    <p:sldId id="700" r:id="rId30"/>
    <p:sldId id="701" r:id="rId31"/>
    <p:sldId id="702" r:id="rId32"/>
    <p:sldId id="703" r:id="rId33"/>
    <p:sldId id="704" r:id="rId34"/>
    <p:sldId id="705" r:id="rId35"/>
    <p:sldId id="706" r:id="rId36"/>
    <p:sldId id="707" r:id="rId37"/>
    <p:sldId id="709" r:id="rId38"/>
    <p:sldId id="710" r:id="rId39"/>
    <p:sldId id="711" r:id="rId40"/>
    <p:sldId id="712" r:id="rId41"/>
    <p:sldId id="713" r:id="rId42"/>
    <p:sldId id="714" r:id="rId43"/>
    <p:sldId id="715" r:id="rId44"/>
    <p:sldId id="716" r:id="rId45"/>
    <p:sldId id="717" r:id="rId46"/>
    <p:sldId id="718" r:id="rId47"/>
    <p:sldId id="719" r:id="rId48"/>
    <p:sldId id="720" r:id="rId49"/>
    <p:sldId id="721" r:id="rId50"/>
    <p:sldId id="722" r:id="rId51"/>
    <p:sldId id="723" r:id="rId52"/>
    <p:sldId id="724" r:id="rId53"/>
    <p:sldId id="673" r:id="rId54"/>
  </p:sldIdLst>
  <p:sldSz cx="24384000" cy="13716000"/>
  <p:notesSz cx="6858000" cy="9144000"/>
  <p:custDataLst>
    <p:tags r:id="rId56"/>
  </p:custDataLst>
  <p:defaultTextStyle>
    <a:defPPr marL="0" marR="0" indent="0" algn="l" defTabSz="826343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627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2035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169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1pPr>
    <a:lvl2pPr marL="0" marR="0" indent="413172" algn="ctr" defTabSz="22035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169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2pPr>
    <a:lvl3pPr marL="0" marR="0" indent="826343" algn="ctr" defTabSz="22035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169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3pPr>
    <a:lvl4pPr marL="0" marR="0" indent="1239515" algn="ctr" defTabSz="22035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169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4pPr>
    <a:lvl5pPr marL="0" marR="0" indent="1652687" algn="ctr" defTabSz="22035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169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5pPr>
    <a:lvl6pPr marL="0" marR="0" indent="2065858" algn="ctr" defTabSz="22035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169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6pPr>
    <a:lvl7pPr marL="0" marR="0" indent="2479030" algn="ctr" defTabSz="22035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169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7pPr>
    <a:lvl8pPr marL="0" marR="0" indent="2892201" algn="ctr" defTabSz="22035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169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8pPr>
    <a:lvl9pPr marL="0" marR="0" indent="3305373" algn="ctr" defTabSz="22035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169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9pPr>
  </p:defaultTextStyle>
  <p:extLst>
    <p:ext uri="{EFAFB233-063F-42B5-8137-9DF3F51BA10A}">
      <p15:sldGuideLst xmlns:p15="http://schemas.microsoft.com/office/powerpoint/2012/main">
        <p15:guide id="1" pos="7679" userDrawn="1">
          <p15:clr>
            <a:srgbClr val="A4A3A4"/>
          </p15:clr>
        </p15:guide>
        <p15:guide id="2" pos="1101" userDrawn="1">
          <p15:clr>
            <a:srgbClr val="A4A3A4"/>
          </p15:clr>
        </p15:guide>
        <p15:guide id="3" orient="horz" pos="786" userDrawn="1">
          <p15:clr>
            <a:srgbClr val="A4A3A4"/>
          </p15:clr>
        </p15:guide>
        <p15:guide id="4" orient="horz" pos="2194" userDrawn="1">
          <p15:clr>
            <a:srgbClr val="A4A3A4"/>
          </p15:clr>
        </p15:guide>
        <p15:guide id="5" orient="horz" pos="7524" userDrawn="1">
          <p15:clr>
            <a:srgbClr val="A4A3A4"/>
          </p15:clr>
        </p15:guide>
        <p15:guide id="6" orient="horz" pos="4137" userDrawn="1">
          <p15:clr>
            <a:srgbClr val="A4A3A4"/>
          </p15:clr>
        </p15:guide>
        <p15:guide id="7" pos="14233" userDrawn="1">
          <p15:clr>
            <a:srgbClr val="A4A3A4"/>
          </p15:clr>
        </p15:guide>
        <p15:guide id="8" pos="8474" userDrawn="1">
          <p15:clr>
            <a:srgbClr val="A4A3A4"/>
          </p15:clr>
        </p15:guide>
        <p15:guide id="9" orient="horz" pos="70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EF0"/>
    <a:srgbClr val="000000"/>
    <a:srgbClr val="2E7EEE"/>
    <a:srgbClr val="2E7EEF"/>
    <a:srgbClr val="F5F8FF"/>
    <a:srgbClr val="0162F5"/>
    <a:srgbClr val="FFFFFF"/>
    <a:srgbClr val="B4D3FF"/>
    <a:srgbClr val="418A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447" autoAdjust="0"/>
  </p:normalViewPr>
  <p:slideViewPr>
    <p:cSldViewPr snapToGrid="0">
      <p:cViewPr varScale="1">
        <p:scale>
          <a:sx n="32" d="100"/>
          <a:sy n="32" d="100"/>
        </p:scale>
        <p:origin x="741" y="60"/>
      </p:cViewPr>
      <p:guideLst>
        <p:guide pos="7679"/>
        <p:guide pos="1101"/>
        <p:guide orient="horz" pos="786"/>
        <p:guide orient="horz" pos="2194"/>
        <p:guide orient="horz" pos="7524"/>
        <p:guide orient="horz" pos="4137"/>
        <p:guide pos="14233"/>
        <p:guide pos="8474"/>
        <p:guide orient="horz" pos="70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tags" Target="tags/tag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theme" Target="theme/theme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presProps" Target="presProp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0" name="Shape 6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13172" latinLnBrk="0">
      <a:lnSpc>
        <a:spcPct val="118000"/>
      </a:lnSpc>
      <a:defRPr sz="1988">
        <a:latin typeface="+mn-lt"/>
        <a:ea typeface="+mn-ea"/>
        <a:cs typeface="+mn-cs"/>
        <a:sym typeface="Helvetica Neue" panose="02000503000000020004"/>
      </a:defRPr>
    </a:lvl1pPr>
    <a:lvl2pPr indent="206586" defTabSz="413172" latinLnBrk="0">
      <a:lnSpc>
        <a:spcPct val="118000"/>
      </a:lnSpc>
      <a:defRPr sz="1988">
        <a:latin typeface="+mn-lt"/>
        <a:ea typeface="+mn-ea"/>
        <a:cs typeface="+mn-cs"/>
        <a:sym typeface="Helvetica Neue" panose="02000503000000020004"/>
      </a:defRPr>
    </a:lvl2pPr>
    <a:lvl3pPr indent="413172" defTabSz="413172" latinLnBrk="0">
      <a:lnSpc>
        <a:spcPct val="118000"/>
      </a:lnSpc>
      <a:defRPr sz="1988">
        <a:latin typeface="+mn-lt"/>
        <a:ea typeface="+mn-ea"/>
        <a:cs typeface="+mn-cs"/>
        <a:sym typeface="Helvetica Neue" panose="02000503000000020004"/>
      </a:defRPr>
    </a:lvl3pPr>
    <a:lvl4pPr indent="619757" defTabSz="413172" latinLnBrk="0">
      <a:lnSpc>
        <a:spcPct val="118000"/>
      </a:lnSpc>
      <a:defRPr sz="1988">
        <a:latin typeface="+mn-lt"/>
        <a:ea typeface="+mn-ea"/>
        <a:cs typeface="+mn-cs"/>
        <a:sym typeface="Helvetica Neue" panose="02000503000000020004"/>
      </a:defRPr>
    </a:lvl4pPr>
    <a:lvl5pPr indent="826343" defTabSz="413172" latinLnBrk="0">
      <a:lnSpc>
        <a:spcPct val="118000"/>
      </a:lnSpc>
      <a:defRPr sz="1988">
        <a:latin typeface="+mn-lt"/>
        <a:ea typeface="+mn-ea"/>
        <a:cs typeface="+mn-cs"/>
        <a:sym typeface="Helvetica Neue" panose="02000503000000020004"/>
      </a:defRPr>
    </a:lvl5pPr>
    <a:lvl6pPr indent="1032929" defTabSz="413172" latinLnBrk="0">
      <a:lnSpc>
        <a:spcPct val="118000"/>
      </a:lnSpc>
      <a:defRPr sz="1988">
        <a:latin typeface="+mn-lt"/>
        <a:ea typeface="+mn-ea"/>
        <a:cs typeface="+mn-cs"/>
        <a:sym typeface="Helvetica Neue" panose="02000503000000020004"/>
      </a:defRPr>
    </a:lvl6pPr>
    <a:lvl7pPr indent="1239515" defTabSz="413172" latinLnBrk="0">
      <a:lnSpc>
        <a:spcPct val="118000"/>
      </a:lnSpc>
      <a:defRPr sz="1988">
        <a:latin typeface="+mn-lt"/>
        <a:ea typeface="+mn-ea"/>
        <a:cs typeface="+mn-cs"/>
        <a:sym typeface="Helvetica Neue" panose="02000503000000020004"/>
      </a:defRPr>
    </a:lvl7pPr>
    <a:lvl8pPr indent="1446101" defTabSz="413172" latinLnBrk="0">
      <a:lnSpc>
        <a:spcPct val="118000"/>
      </a:lnSpc>
      <a:defRPr sz="1988">
        <a:latin typeface="+mn-lt"/>
        <a:ea typeface="+mn-ea"/>
        <a:cs typeface="+mn-cs"/>
        <a:sym typeface="Helvetica Neue" panose="02000503000000020004"/>
      </a:defRPr>
    </a:lvl8pPr>
    <a:lvl9pPr indent="1652687" defTabSz="413172" latinLnBrk="0">
      <a:lnSpc>
        <a:spcPct val="118000"/>
      </a:lnSpc>
      <a:defRPr sz="1988">
        <a:latin typeface="+mn-lt"/>
        <a:ea typeface="+mn-ea"/>
        <a:cs typeface="+mn-cs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42193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1286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443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1716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1929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05238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28982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79504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3096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62439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5919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4083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78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02651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753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67302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53307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36804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4443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4658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67673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101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8796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039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8465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3573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657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96209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6899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904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7112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88449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3798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bg>
      <p:bgPr>
        <a:solidFill>
          <a:srgbClr val="2E7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29" y="730282"/>
            <a:ext cx="21031535" cy="265123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8049" y="2244823"/>
            <a:ext cx="18288291" cy="4775405"/>
          </a:xfrm>
          <a:prstGeom prst="rect">
            <a:avLst/>
          </a:prstGeom>
        </p:spPr>
        <p:txBody>
          <a:bodyPr anchor="b"/>
          <a:lstStyle>
            <a:lvl1pPr algn="ctr">
              <a:defRPr sz="6615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8049" y="7204386"/>
            <a:ext cx="18288291" cy="33116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646"/>
            </a:lvl1pPr>
            <a:lvl2pPr marL="504245" indent="0" algn="ctr">
              <a:buNone/>
              <a:defRPr sz="2205"/>
            </a:lvl2pPr>
            <a:lvl3pPr marL="1007855" indent="0" algn="ctr">
              <a:buNone/>
              <a:defRPr sz="1985"/>
            </a:lvl3pPr>
            <a:lvl4pPr marL="1512099" indent="0" algn="ctr">
              <a:buNone/>
              <a:defRPr sz="1766"/>
            </a:lvl4pPr>
            <a:lvl5pPr marL="2016345" indent="0" algn="ctr">
              <a:buNone/>
              <a:defRPr sz="1766"/>
            </a:lvl5pPr>
            <a:lvl6pPr marL="2520590" indent="0" algn="ctr">
              <a:buNone/>
              <a:defRPr sz="1766"/>
            </a:lvl6pPr>
            <a:lvl7pPr marL="3024200" indent="0" algn="ctr">
              <a:buNone/>
              <a:defRPr sz="1766"/>
            </a:lvl7pPr>
            <a:lvl8pPr marL="3528444" indent="0" algn="ctr">
              <a:buNone/>
              <a:defRPr sz="1766"/>
            </a:lvl8pPr>
            <a:lvl9pPr marL="4032690" indent="0" algn="ctr">
              <a:buNone/>
              <a:defRPr sz="1766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927E2F00-D444-4F3F-8F83-C2C2CBA51122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F8C65456-48B5-4B02-BAD7-449575432D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29" y="730282"/>
            <a:ext cx="21031535" cy="265123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76429" y="3651408"/>
            <a:ext cx="21031535" cy="87030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927E2F00-D444-4F3F-8F83-C2C2CBA51122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F8C65456-48B5-4B02-BAD7-449575432D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727" y="3419622"/>
            <a:ext cx="21031535" cy="5705720"/>
          </a:xfrm>
          <a:prstGeom prst="rect">
            <a:avLst/>
          </a:prstGeom>
        </p:spPr>
        <p:txBody>
          <a:bodyPr anchor="b"/>
          <a:lstStyle>
            <a:lvl1pPr>
              <a:defRPr sz="6615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727" y="9179320"/>
            <a:ext cx="21031535" cy="3000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1pPr>
            <a:lvl2pPr marL="504245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855" indent="0">
              <a:buNone/>
              <a:defRPr sz="1985">
                <a:solidFill>
                  <a:schemeClr val="tx1">
                    <a:tint val="75000"/>
                  </a:schemeClr>
                </a:solidFill>
              </a:defRPr>
            </a:lvl3pPr>
            <a:lvl4pPr marL="1512099" indent="0">
              <a:buNone/>
              <a:defRPr sz="1766">
                <a:solidFill>
                  <a:schemeClr val="tx1">
                    <a:tint val="75000"/>
                  </a:schemeClr>
                </a:solidFill>
              </a:defRPr>
            </a:lvl4pPr>
            <a:lvl5pPr marL="2016345" indent="0">
              <a:buNone/>
              <a:defRPr sz="1766">
                <a:solidFill>
                  <a:schemeClr val="tx1">
                    <a:tint val="75000"/>
                  </a:schemeClr>
                </a:solidFill>
              </a:defRPr>
            </a:lvl5pPr>
            <a:lvl6pPr marL="2520590" indent="0">
              <a:buNone/>
              <a:defRPr sz="1766">
                <a:solidFill>
                  <a:schemeClr val="tx1">
                    <a:tint val="75000"/>
                  </a:schemeClr>
                </a:solidFill>
              </a:defRPr>
            </a:lvl6pPr>
            <a:lvl7pPr marL="3024200" indent="0">
              <a:buNone/>
              <a:defRPr sz="1766">
                <a:solidFill>
                  <a:schemeClr val="tx1">
                    <a:tint val="75000"/>
                  </a:schemeClr>
                </a:solidFill>
              </a:defRPr>
            </a:lvl7pPr>
            <a:lvl8pPr marL="3528444" indent="0">
              <a:buNone/>
              <a:defRPr sz="1766">
                <a:solidFill>
                  <a:schemeClr val="tx1">
                    <a:tint val="75000"/>
                  </a:schemeClr>
                </a:solidFill>
              </a:defRPr>
            </a:lvl8pPr>
            <a:lvl9pPr marL="4032690" indent="0">
              <a:buNone/>
              <a:defRPr sz="17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927E2F00-D444-4F3F-8F83-C2C2CBA51122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F8C65456-48B5-4B02-BAD7-449575432D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29" y="730282"/>
            <a:ext cx="21031535" cy="265123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428" y="3651408"/>
            <a:ext cx="10439567" cy="87030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268396" y="3651408"/>
            <a:ext cx="10439567" cy="87030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927E2F00-D444-4F3F-8F83-C2C2CBA51122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F8C65456-48B5-4B02-BAD7-449575432D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603" y="730282"/>
            <a:ext cx="21031535" cy="265123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602" y="3362469"/>
            <a:ext cx="10315739" cy="164789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646" b="1"/>
            </a:lvl1pPr>
            <a:lvl2pPr marL="504245" indent="0">
              <a:buNone/>
              <a:defRPr sz="2205" b="1"/>
            </a:lvl2pPr>
            <a:lvl3pPr marL="1007855" indent="0">
              <a:buNone/>
              <a:defRPr sz="1985" b="1"/>
            </a:lvl3pPr>
            <a:lvl4pPr marL="1512099" indent="0">
              <a:buNone/>
              <a:defRPr sz="1766" b="1"/>
            </a:lvl4pPr>
            <a:lvl5pPr marL="2016345" indent="0">
              <a:buNone/>
              <a:defRPr sz="1766" b="1"/>
            </a:lvl5pPr>
            <a:lvl6pPr marL="2520590" indent="0">
              <a:buNone/>
              <a:defRPr sz="1766" b="1"/>
            </a:lvl6pPr>
            <a:lvl7pPr marL="3024200" indent="0">
              <a:buNone/>
              <a:defRPr sz="1766" b="1"/>
            </a:lvl7pPr>
            <a:lvl8pPr marL="3528444" indent="0">
              <a:buNone/>
              <a:defRPr sz="1766" b="1"/>
            </a:lvl8pPr>
            <a:lvl9pPr marL="4032690" indent="0">
              <a:buNone/>
              <a:defRPr sz="176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602" y="5010365"/>
            <a:ext cx="10315739" cy="736949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4597" y="3362469"/>
            <a:ext cx="10366540" cy="164789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646" b="1"/>
            </a:lvl1pPr>
            <a:lvl2pPr marL="504245" indent="0">
              <a:buNone/>
              <a:defRPr sz="2205" b="1"/>
            </a:lvl2pPr>
            <a:lvl3pPr marL="1007855" indent="0">
              <a:buNone/>
              <a:defRPr sz="1985" b="1"/>
            </a:lvl3pPr>
            <a:lvl4pPr marL="1512099" indent="0">
              <a:buNone/>
              <a:defRPr sz="1766" b="1"/>
            </a:lvl4pPr>
            <a:lvl5pPr marL="2016345" indent="0">
              <a:buNone/>
              <a:defRPr sz="1766" b="1"/>
            </a:lvl5pPr>
            <a:lvl6pPr marL="2520590" indent="0">
              <a:buNone/>
              <a:defRPr sz="1766" b="1"/>
            </a:lvl6pPr>
            <a:lvl7pPr marL="3024200" indent="0">
              <a:buNone/>
              <a:defRPr sz="1766" b="1"/>
            </a:lvl7pPr>
            <a:lvl8pPr marL="3528444" indent="0">
              <a:buNone/>
              <a:defRPr sz="1766" b="1"/>
            </a:lvl8pPr>
            <a:lvl9pPr marL="4032690" indent="0">
              <a:buNone/>
              <a:defRPr sz="1766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4597" y="5010365"/>
            <a:ext cx="10366540" cy="736949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927E2F00-D444-4F3F-8F83-C2C2CBA51122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F8C65456-48B5-4B02-BAD7-449575432D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29" y="730282"/>
            <a:ext cx="21031535" cy="265123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927E2F00-D444-4F3F-8F83-C2C2CBA51122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F8C65456-48B5-4B02-BAD7-449575432D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927E2F00-D444-4F3F-8F83-C2C2CBA51122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F8C65456-48B5-4B02-BAD7-449575432D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600" y="914439"/>
            <a:ext cx="7864602" cy="3200538"/>
          </a:xfrm>
          <a:prstGeom prst="rect">
            <a:avLst/>
          </a:prstGeom>
        </p:spPr>
        <p:txBody>
          <a:bodyPr anchor="b"/>
          <a:lstStyle>
            <a:lvl1pPr>
              <a:defRPr sz="353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6541" y="1974936"/>
            <a:ext cx="12344597" cy="9747669"/>
          </a:xfrm>
          <a:prstGeom prst="rect">
            <a:avLst/>
          </a:prstGeom>
        </p:spPr>
        <p:txBody>
          <a:bodyPr/>
          <a:lstStyle>
            <a:lvl1pPr>
              <a:defRPr sz="3530"/>
            </a:lvl1pPr>
            <a:lvl2pPr>
              <a:defRPr sz="3085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600" y="4114978"/>
            <a:ext cx="7864602" cy="76235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66"/>
            </a:lvl1pPr>
            <a:lvl2pPr marL="504245" indent="0">
              <a:buNone/>
              <a:defRPr sz="1545"/>
            </a:lvl2pPr>
            <a:lvl3pPr marL="1007855" indent="0">
              <a:buNone/>
              <a:defRPr sz="1326"/>
            </a:lvl3pPr>
            <a:lvl4pPr marL="1512099" indent="0">
              <a:buNone/>
              <a:defRPr sz="1101"/>
            </a:lvl4pPr>
            <a:lvl5pPr marL="2016345" indent="0">
              <a:buNone/>
              <a:defRPr sz="1101"/>
            </a:lvl5pPr>
            <a:lvl6pPr marL="2520590" indent="0">
              <a:buNone/>
              <a:defRPr sz="1101"/>
            </a:lvl6pPr>
            <a:lvl7pPr marL="3024200" indent="0">
              <a:buNone/>
              <a:defRPr sz="1101"/>
            </a:lvl7pPr>
            <a:lvl8pPr marL="3528444" indent="0">
              <a:buNone/>
              <a:defRPr sz="1101"/>
            </a:lvl8pPr>
            <a:lvl9pPr marL="4032690" indent="0">
              <a:buNone/>
              <a:defRPr sz="110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927E2F00-D444-4F3F-8F83-C2C2CBA51122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F8C65456-48B5-4B02-BAD7-449575432D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600" y="914439"/>
            <a:ext cx="7864602" cy="3200538"/>
          </a:xfrm>
          <a:prstGeom prst="rect">
            <a:avLst/>
          </a:prstGeom>
        </p:spPr>
        <p:txBody>
          <a:bodyPr anchor="b"/>
          <a:lstStyle>
            <a:lvl1pPr>
              <a:defRPr sz="353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6541" y="1974936"/>
            <a:ext cx="12344597" cy="97476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30"/>
            </a:lvl1pPr>
            <a:lvl2pPr marL="504245" indent="0">
              <a:buNone/>
              <a:defRPr sz="3085"/>
            </a:lvl2pPr>
            <a:lvl3pPr marL="1007855" indent="0">
              <a:buNone/>
              <a:defRPr sz="2646"/>
            </a:lvl3pPr>
            <a:lvl4pPr marL="1512099" indent="0">
              <a:buNone/>
              <a:defRPr sz="2205"/>
            </a:lvl4pPr>
            <a:lvl5pPr marL="2016345" indent="0">
              <a:buNone/>
              <a:defRPr sz="2205"/>
            </a:lvl5pPr>
            <a:lvl6pPr marL="2520590" indent="0">
              <a:buNone/>
              <a:defRPr sz="2205"/>
            </a:lvl6pPr>
            <a:lvl7pPr marL="3024200" indent="0">
              <a:buNone/>
              <a:defRPr sz="2205"/>
            </a:lvl7pPr>
            <a:lvl8pPr marL="3528444" indent="0">
              <a:buNone/>
              <a:defRPr sz="2205"/>
            </a:lvl8pPr>
            <a:lvl9pPr marL="4032690" indent="0">
              <a:buNone/>
              <a:defRPr sz="220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600" y="4114978"/>
            <a:ext cx="7864602" cy="76235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66"/>
            </a:lvl1pPr>
            <a:lvl2pPr marL="504245" indent="0">
              <a:buNone/>
              <a:defRPr sz="1545"/>
            </a:lvl2pPr>
            <a:lvl3pPr marL="1007855" indent="0">
              <a:buNone/>
              <a:defRPr sz="1326"/>
            </a:lvl3pPr>
            <a:lvl4pPr marL="1512099" indent="0">
              <a:buNone/>
              <a:defRPr sz="1101"/>
            </a:lvl4pPr>
            <a:lvl5pPr marL="2016345" indent="0">
              <a:buNone/>
              <a:defRPr sz="1101"/>
            </a:lvl5pPr>
            <a:lvl6pPr marL="2520590" indent="0">
              <a:buNone/>
              <a:defRPr sz="1101"/>
            </a:lvl6pPr>
            <a:lvl7pPr marL="3024200" indent="0">
              <a:buNone/>
              <a:defRPr sz="1101"/>
            </a:lvl7pPr>
            <a:lvl8pPr marL="3528444" indent="0">
              <a:buNone/>
              <a:defRPr sz="1101"/>
            </a:lvl8pPr>
            <a:lvl9pPr marL="4032690" indent="0">
              <a:buNone/>
              <a:defRPr sz="110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927E2F00-D444-4F3F-8F83-C2C2CBA51122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F8C65456-48B5-4B02-BAD7-449575432D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29" y="730282"/>
            <a:ext cx="21031535" cy="265123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429" y="3651408"/>
            <a:ext cx="21031535" cy="870304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927E2F00-D444-4F3F-8F83-C2C2CBA51122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F8C65456-48B5-4B02-BAD7-449575432D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节">
    <p:bg>
      <p:bgPr>
        <a:solidFill>
          <a:srgbClr val="2E7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06516" y="4534095"/>
            <a:ext cx="21971354" cy="4648400"/>
          </a:xfrm>
          <a:prstGeom prst="rect">
            <a:avLst/>
          </a:prstGeom>
        </p:spPr>
        <p:txBody>
          <a:bodyPr anchor="ctr"/>
          <a:lstStyle>
            <a:lvl1pPr>
              <a:defRPr sz="12786" b="0" spc="-232">
                <a:solidFill>
                  <a:srgbClr val="FFFFFF"/>
                </a:solidFill>
                <a:latin typeface="Noto Sans SC Regular"/>
                <a:ea typeface="Noto Sans SC Regular"/>
                <a:cs typeface="Noto Sans SC Regular"/>
                <a:sym typeface="Noto Sans SC Regular"/>
              </a:defRPr>
            </a:lvl1pPr>
          </a:lstStyle>
          <a:p>
            <a:r>
              <a:t>章节标题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86795" y="13054213"/>
            <a:ext cx="398302" cy="406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50078" y="730282"/>
            <a:ext cx="5257884" cy="1162417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428" y="730282"/>
            <a:ext cx="15621248" cy="116241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927E2F00-D444-4F3F-8F83-C2C2CBA51122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7221476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F8C65456-48B5-4B02-BAD7-449575432D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1557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38793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114022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52324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1813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779163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0750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7023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459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59265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61893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15" y="365142"/>
            <a:ext cx="10515767" cy="132562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16" y="6356624"/>
            <a:ext cx="2743243" cy="365141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65" y="6356624"/>
            <a:ext cx="4114866" cy="365141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739" y="6356624"/>
            <a:ext cx="2743243" cy="365141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57288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758138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6914832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1593463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640853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0267097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7178088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00183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68767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5308316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3947540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868253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5852886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4" cy="636980"/>
          </a:xfrm>
          <a:prstGeom prst="rect">
            <a:avLst/>
          </a:prstGeom>
        </p:spPr>
        <p:txBody>
          <a:bodyPr lIns="45719" tIns="45719" rIns="45719" bIns="45719"/>
          <a:lstStyle>
            <a:lvl1pPr defTabSz="338458">
              <a:spcBef>
                <a:spcPts val="0"/>
              </a:spcBef>
              <a:defRPr sz="1475" spc="0">
                <a:solidFill>
                  <a:srgbClr val="FFFFFF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497" y="2574993"/>
            <a:ext cx="21971004" cy="4648202"/>
          </a:xfrm>
          <a:prstGeom prst="rect">
            <a:avLst/>
          </a:prstGeom>
        </p:spPr>
        <p:txBody>
          <a:bodyPr anchor="b"/>
          <a:lstStyle>
            <a:lvl1pPr>
              <a:defRPr sz="5800" b="0" spc="-116">
                <a:solidFill>
                  <a:srgbClr val="FFFFFF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5" y="7210491"/>
            <a:ext cx="21971002" cy="1905002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750" spc="0">
                <a:solidFill>
                  <a:schemeClr val="accent1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1pPr>
            <a:lvl2pPr>
              <a:spcBef>
                <a:spcPts val="0"/>
              </a:spcBef>
              <a:defRPr sz="2750" spc="0">
                <a:solidFill>
                  <a:schemeClr val="accent1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2pPr>
            <a:lvl3pPr>
              <a:spcBef>
                <a:spcPts val="0"/>
              </a:spcBef>
              <a:defRPr sz="2750" spc="0">
                <a:solidFill>
                  <a:schemeClr val="accent1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3pPr>
            <a:lvl4pPr>
              <a:spcBef>
                <a:spcPts val="0"/>
              </a:spcBef>
              <a:defRPr sz="2750" spc="0">
                <a:solidFill>
                  <a:schemeClr val="accent1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4pPr>
            <a:lvl5pPr>
              <a:spcBef>
                <a:spcPts val="0"/>
              </a:spcBef>
              <a:defRPr sz="2750" spc="0">
                <a:solidFill>
                  <a:schemeClr val="accent1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0359" y="13057666"/>
            <a:ext cx="391173" cy="39851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640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1676429" y="12713248"/>
            <a:ext cx="5486487" cy="730281"/>
          </a:xfrm>
          <a:prstGeom prst="rect">
            <a:avLst/>
          </a:prstGeom>
        </p:spPr>
        <p:txBody>
          <a:bodyPr/>
          <a:lstStyle/>
          <a:p>
            <a:fld id="{B4BF5B8E-16BB-4A69-9426-2FD4D3BD58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8077329" y="12713248"/>
            <a:ext cx="8229732" cy="7302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9765567" y="13037328"/>
            <a:ext cx="398302" cy="406201"/>
          </a:xfrm>
          <a:prstGeom prst="rect">
            <a:avLst/>
          </a:prstGeom>
        </p:spPr>
        <p:txBody>
          <a:bodyPr/>
          <a:lstStyle/>
          <a:p>
            <a:fld id="{DDA6249D-E4CE-4FBC-B6D3-E95B13A135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4" cy="636980"/>
          </a:xfrm>
          <a:prstGeom prst="rect">
            <a:avLst/>
          </a:prstGeom>
        </p:spPr>
        <p:txBody>
          <a:bodyPr lIns="45719" tIns="45719" rIns="45719" bIns="45719"/>
          <a:lstStyle>
            <a:lvl1pPr defTabSz="338458">
              <a:spcBef>
                <a:spcPts val="0"/>
              </a:spcBef>
              <a:defRPr sz="1475" spc="0">
                <a:solidFill>
                  <a:srgbClr val="FFFFFF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497" y="2574993"/>
            <a:ext cx="21971004" cy="4648202"/>
          </a:xfrm>
          <a:prstGeom prst="rect">
            <a:avLst/>
          </a:prstGeom>
        </p:spPr>
        <p:txBody>
          <a:bodyPr anchor="b"/>
          <a:lstStyle>
            <a:lvl1pPr>
              <a:defRPr sz="5800" b="0" spc="-116">
                <a:solidFill>
                  <a:srgbClr val="FFFFFF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5" y="7210491"/>
            <a:ext cx="21971002" cy="1905002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750" spc="0">
                <a:solidFill>
                  <a:schemeClr val="accent1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1pPr>
            <a:lvl2pPr>
              <a:spcBef>
                <a:spcPts val="0"/>
              </a:spcBef>
              <a:defRPr sz="2750" spc="0">
                <a:solidFill>
                  <a:schemeClr val="accent1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2pPr>
            <a:lvl3pPr>
              <a:spcBef>
                <a:spcPts val="0"/>
              </a:spcBef>
              <a:defRPr sz="2750" spc="0">
                <a:solidFill>
                  <a:schemeClr val="accent1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3pPr>
            <a:lvl4pPr>
              <a:spcBef>
                <a:spcPts val="0"/>
              </a:spcBef>
              <a:defRPr sz="2750" spc="0">
                <a:solidFill>
                  <a:schemeClr val="accent1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4pPr>
            <a:lvl5pPr>
              <a:spcBef>
                <a:spcPts val="0"/>
              </a:spcBef>
              <a:defRPr sz="2750" spc="0">
                <a:solidFill>
                  <a:schemeClr val="accent1"/>
                </a:solidFill>
                <a:latin typeface="Noto Sans SC Bold"/>
                <a:ea typeface="Noto Sans SC Bold"/>
                <a:cs typeface="Noto Sans SC Bold"/>
                <a:sym typeface="Noto Sans SC Bold"/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86794" y="13049978"/>
            <a:ext cx="398302" cy="406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393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20" y="4248688"/>
            <a:ext cx="21971349" cy="825636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86795" y="13049979"/>
            <a:ext cx="398302" cy="406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64">
              <a:defRPr sz="1985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10"/>
          <a:srcRect l="52556" t="10937"/>
          <a:stretch>
            <a:fillRect/>
          </a:stretch>
        </p:blipFill>
        <p:spPr>
          <a:xfrm>
            <a:off x="12803026" y="1"/>
            <a:ext cx="11653095" cy="13762311"/>
          </a:xfrm>
          <a:prstGeom prst="rect">
            <a:avLst/>
          </a:prstGeom>
        </p:spPr>
      </p:pic>
      <p:pic>
        <p:nvPicPr>
          <p:cNvPr id="6" name="图像" descr="图像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9118720" y="1068070"/>
            <a:ext cx="3810062" cy="61915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10"/>
          <a:srcRect r="47772"/>
          <a:stretch>
            <a:fillRect/>
          </a:stretch>
        </p:blipFill>
        <p:spPr>
          <a:xfrm>
            <a:off x="2" y="1"/>
            <a:ext cx="12925624" cy="138084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94" r:id="rId8"/>
  </p:sldLayoutIdLst>
  <p:transition spd="med"/>
  <p:txStyles>
    <p:titleStyle>
      <a:lvl1pPr marL="0" marR="0" indent="0" algn="l" defTabSz="2688249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9371" b="1" i="0" u="none" strike="noStrike" cap="none" spc="-170" baseline="0">
          <a:solidFill>
            <a:schemeClr val="accent1">
              <a:hueOff val="114395"/>
              <a:lumOff val="-24963"/>
            </a:schemeClr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1pPr>
      <a:lvl2pPr marL="0" marR="0" indent="457250" algn="l" defTabSz="2438666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1" b="1" i="0" u="none" strike="noStrike" cap="none" spc="-170" baseline="0">
          <a:solidFill>
            <a:schemeClr val="accent1">
              <a:hueOff val="114395"/>
              <a:lumOff val="-24963"/>
            </a:schemeClr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2pPr>
      <a:lvl3pPr marL="0" marR="0" indent="914500" algn="l" defTabSz="2438666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1" b="1" i="0" u="none" strike="noStrike" cap="none" spc="-170" baseline="0">
          <a:solidFill>
            <a:schemeClr val="accent1">
              <a:hueOff val="114395"/>
              <a:lumOff val="-24963"/>
            </a:schemeClr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3pPr>
      <a:lvl4pPr marL="0" marR="0" indent="1371749" algn="l" defTabSz="2438666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1" b="1" i="0" u="none" strike="noStrike" cap="none" spc="-170" baseline="0">
          <a:solidFill>
            <a:schemeClr val="accent1">
              <a:hueOff val="114395"/>
              <a:lumOff val="-24963"/>
            </a:schemeClr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4pPr>
      <a:lvl5pPr marL="0" marR="0" indent="1829000" algn="l" defTabSz="2438666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1" b="1" i="0" u="none" strike="noStrike" cap="none" spc="-170" baseline="0">
          <a:solidFill>
            <a:schemeClr val="accent1">
              <a:hueOff val="114395"/>
              <a:lumOff val="-24963"/>
            </a:schemeClr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5pPr>
      <a:lvl6pPr marL="0" marR="0" indent="2286250" algn="l" defTabSz="2438666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1" b="1" i="0" u="none" strike="noStrike" cap="none" spc="-170" baseline="0">
          <a:solidFill>
            <a:schemeClr val="accent1">
              <a:hueOff val="114395"/>
              <a:lumOff val="-24963"/>
            </a:schemeClr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6pPr>
      <a:lvl7pPr marL="0" marR="0" indent="2743500" algn="l" defTabSz="2438666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1" b="1" i="0" u="none" strike="noStrike" cap="none" spc="-170" baseline="0">
          <a:solidFill>
            <a:schemeClr val="accent1">
              <a:hueOff val="114395"/>
              <a:lumOff val="-24963"/>
            </a:schemeClr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7pPr>
      <a:lvl8pPr marL="0" marR="0" indent="3200750" algn="l" defTabSz="2438666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1" b="1" i="0" u="none" strike="noStrike" cap="none" spc="-170" baseline="0">
          <a:solidFill>
            <a:schemeClr val="accent1">
              <a:hueOff val="114395"/>
              <a:lumOff val="-24963"/>
            </a:schemeClr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8pPr>
      <a:lvl9pPr marL="0" marR="0" indent="3657999" algn="l" defTabSz="2438666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1" b="1" i="0" u="none" strike="noStrike" cap="none" spc="-170" baseline="0">
          <a:solidFill>
            <a:schemeClr val="accent1">
              <a:hueOff val="114395"/>
              <a:lumOff val="-24963"/>
            </a:schemeClr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9pPr>
    </p:titleStyle>
    <p:bodyStyle>
      <a:lvl1pPr marL="0" marR="0" indent="0" algn="l" defTabSz="910054" latinLnBrk="0">
        <a:lnSpc>
          <a:spcPct val="100000"/>
        </a:lnSpc>
        <a:spcBef>
          <a:spcPts val="1985"/>
        </a:spcBef>
        <a:spcAft>
          <a:spcPts val="0"/>
        </a:spcAft>
        <a:buClrTx/>
        <a:buSzTx/>
        <a:buFontTx/>
        <a:buNone/>
        <a:defRPr sz="4411" b="0" i="0" u="none" strike="noStrike" cap="none" spc="-39" baseline="0">
          <a:solidFill>
            <a:srgbClr val="000000"/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1pPr>
      <a:lvl2pPr marL="0" marR="0" indent="504245" algn="l" defTabSz="910054" latinLnBrk="0">
        <a:lnSpc>
          <a:spcPct val="100000"/>
        </a:lnSpc>
        <a:spcBef>
          <a:spcPts val="1985"/>
        </a:spcBef>
        <a:spcAft>
          <a:spcPts val="0"/>
        </a:spcAft>
        <a:buClrTx/>
        <a:buSzTx/>
        <a:buFontTx/>
        <a:buNone/>
        <a:defRPr sz="4411" b="0" i="0" u="none" strike="noStrike" cap="none" spc="-39" baseline="0">
          <a:solidFill>
            <a:srgbClr val="000000"/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2pPr>
      <a:lvl3pPr marL="0" marR="0" indent="1007855" algn="l" defTabSz="910054" latinLnBrk="0">
        <a:lnSpc>
          <a:spcPct val="100000"/>
        </a:lnSpc>
        <a:spcBef>
          <a:spcPts val="1985"/>
        </a:spcBef>
        <a:spcAft>
          <a:spcPts val="0"/>
        </a:spcAft>
        <a:buClrTx/>
        <a:buSzTx/>
        <a:buFontTx/>
        <a:buNone/>
        <a:defRPr sz="4411" b="0" i="0" u="none" strike="noStrike" cap="none" spc="-39" baseline="0">
          <a:solidFill>
            <a:srgbClr val="000000"/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3pPr>
      <a:lvl4pPr marL="0" marR="0" indent="1512099" algn="l" defTabSz="910054" latinLnBrk="0">
        <a:lnSpc>
          <a:spcPct val="100000"/>
        </a:lnSpc>
        <a:spcBef>
          <a:spcPts val="1985"/>
        </a:spcBef>
        <a:spcAft>
          <a:spcPts val="0"/>
        </a:spcAft>
        <a:buClrTx/>
        <a:buSzTx/>
        <a:buFontTx/>
        <a:buNone/>
        <a:defRPr sz="4411" b="0" i="0" u="none" strike="noStrike" cap="none" spc="-39" baseline="0">
          <a:solidFill>
            <a:srgbClr val="000000"/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4pPr>
      <a:lvl5pPr marL="0" marR="0" indent="2016345" algn="l" defTabSz="910054" latinLnBrk="0">
        <a:lnSpc>
          <a:spcPct val="100000"/>
        </a:lnSpc>
        <a:spcBef>
          <a:spcPts val="1985"/>
        </a:spcBef>
        <a:spcAft>
          <a:spcPts val="0"/>
        </a:spcAft>
        <a:buClrTx/>
        <a:buSzTx/>
        <a:buFontTx/>
        <a:buNone/>
        <a:defRPr sz="4411" b="0" i="0" u="none" strike="noStrike" cap="none" spc="-39" baseline="0">
          <a:solidFill>
            <a:srgbClr val="000000"/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5pPr>
      <a:lvl6pPr marL="0" marR="0" indent="2520590" algn="l" defTabSz="910054" latinLnBrk="0">
        <a:lnSpc>
          <a:spcPct val="100000"/>
        </a:lnSpc>
        <a:spcBef>
          <a:spcPts val="1985"/>
        </a:spcBef>
        <a:spcAft>
          <a:spcPts val="0"/>
        </a:spcAft>
        <a:buClrTx/>
        <a:buSzTx/>
        <a:buFontTx/>
        <a:buNone/>
        <a:defRPr sz="4411" b="0" i="0" u="none" strike="noStrike" cap="none" spc="-39" baseline="0">
          <a:solidFill>
            <a:srgbClr val="000000"/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6pPr>
      <a:lvl7pPr marL="0" marR="0" indent="3024200" algn="l" defTabSz="910054" latinLnBrk="0">
        <a:lnSpc>
          <a:spcPct val="100000"/>
        </a:lnSpc>
        <a:spcBef>
          <a:spcPts val="1985"/>
        </a:spcBef>
        <a:spcAft>
          <a:spcPts val="0"/>
        </a:spcAft>
        <a:buClrTx/>
        <a:buSzTx/>
        <a:buFontTx/>
        <a:buNone/>
        <a:defRPr sz="4411" b="0" i="0" u="none" strike="noStrike" cap="none" spc="-39" baseline="0">
          <a:solidFill>
            <a:srgbClr val="000000"/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7pPr>
      <a:lvl8pPr marL="0" marR="0" indent="3528444" algn="l" defTabSz="910054" latinLnBrk="0">
        <a:lnSpc>
          <a:spcPct val="100000"/>
        </a:lnSpc>
        <a:spcBef>
          <a:spcPts val="1985"/>
        </a:spcBef>
        <a:spcAft>
          <a:spcPts val="0"/>
        </a:spcAft>
        <a:buClrTx/>
        <a:buSzTx/>
        <a:buFontTx/>
        <a:buNone/>
        <a:defRPr sz="4411" b="0" i="0" u="none" strike="noStrike" cap="none" spc="-39" baseline="0">
          <a:solidFill>
            <a:srgbClr val="000000"/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8pPr>
      <a:lvl9pPr marL="0" marR="0" indent="4032690" algn="l" defTabSz="910054" latinLnBrk="0">
        <a:lnSpc>
          <a:spcPct val="100000"/>
        </a:lnSpc>
        <a:spcBef>
          <a:spcPts val="1985"/>
        </a:spcBef>
        <a:spcAft>
          <a:spcPts val="0"/>
        </a:spcAft>
        <a:buClrTx/>
        <a:buSzTx/>
        <a:buFontTx/>
        <a:buNone/>
        <a:defRPr sz="4411" b="0" i="0" u="none" strike="noStrike" cap="none" spc="-39" baseline="0">
          <a:solidFill>
            <a:srgbClr val="000000"/>
          </a:solidFill>
          <a:uFillTx/>
          <a:latin typeface="思源宋体 CN" panose="02020400000000000000" charset="-122"/>
          <a:ea typeface="思源宋体 CN" panose="02020400000000000000" charset="-122"/>
          <a:cs typeface="思源宋体 CN" panose="02020400000000000000" charset="-122"/>
          <a:sym typeface="思源宋体 CN" panose="02020400000000000000" charset="-122"/>
        </a:defRPr>
      </a:lvl9pPr>
    </p:bodyStyle>
    <p:otherStyle>
      <a:lvl1pPr marL="0" marR="0" indent="0" algn="ctr" defTabSz="64396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98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504245" algn="ctr" defTabSz="64396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98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1007855" algn="ctr" defTabSz="64396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98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512099" algn="ctr" defTabSz="64396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98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2016345" algn="ctr" defTabSz="64396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98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520590" algn="ctr" defTabSz="64396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98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3024200" algn="ctr" defTabSz="64396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98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528444" algn="ctr" defTabSz="64396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98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4032690" algn="ctr" defTabSz="64396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98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54462" y="0"/>
            <a:ext cx="24329929" cy="13693086"/>
          </a:xfrm>
          <a:prstGeom prst="rect">
            <a:avLst/>
          </a:prstGeom>
        </p:spPr>
      </p:pic>
      <p:sp>
        <p:nvSpPr>
          <p:cNvPr id="3" name="矩形: 圆角 2"/>
          <p:cNvSpPr/>
          <p:nvPr userDrawn="1"/>
        </p:nvSpPr>
        <p:spPr>
          <a:xfrm>
            <a:off x="0" y="0"/>
            <a:ext cx="24411621" cy="2524694"/>
          </a:xfrm>
          <a:prstGeom prst="roundRect">
            <a:avLst>
              <a:gd name="adj" fmla="val 0"/>
            </a:avLst>
          </a:prstGeom>
          <a:gradFill>
            <a:gsLst>
              <a:gs pos="72000">
                <a:srgbClr val="C2DDFF"/>
              </a:gs>
              <a:gs pos="0">
                <a:srgbClr val="0168EB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5291" dirty="0"/>
          </a:p>
        </p:txBody>
      </p:sp>
      <p:pic>
        <p:nvPicPr>
          <p:cNvPr id="4" name="图像" descr="图像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9118720" y="1068070"/>
            <a:ext cx="3810062" cy="61915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2016345" rtl="0" eaLnBrk="1" latinLnBrk="0" hangingPunct="1">
        <a:lnSpc>
          <a:spcPct val="90000"/>
        </a:lnSpc>
        <a:spcBef>
          <a:spcPct val="0"/>
        </a:spcBef>
        <a:buNone/>
        <a:defRPr sz="97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4245" indent="-504245" algn="l" defTabSz="2016345" rtl="0" eaLnBrk="1" latinLnBrk="0" hangingPunct="1">
        <a:lnSpc>
          <a:spcPct val="90000"/>
        </a:lnSpc>
        <a:spcBef>
          <a:spcPct val="442000"/>
        </a:spcBef>
        <a:buFont typeface="Arial" panose="020B0604020202020204" pitchFamily="34" charset="0"/>
        <a:buChar char="•"/>
        <a:defRPr sz="6176" kern="1200">
          <a:solidFill>
            <a:schemeClr val="tx1"/>
          </a:solidFill>
          <a:latin typeface="+mn-lt"/>
          <a:ea typeface="+mn-ea"/>
          <a:cs typeface="+mn-cs"/>
        </a:defRPr>
      </a:lvl1pPr>
      <a:lvl2pPr marL="1512099" indent="-504245" algn="l" defTabSz="2016345" rtl="0" eaLnBrk="1" latinLnBrk="0" hangingPunct="1">
        <a:lnSpc>
          <a:spcPct val="90000"/>
        </a:lnSpc>
        <a:spcBef>
          <a:spcPts val="1105"/>
        </a:spcBef>
        <a:buFont typeface="Arial" panose="020B0604020202020204" pitchFamily="34" charset="0"/>
        <a:buChar char="•"/>
        <a:defRPr sz="5291" kern="1200">
          <a:solidFill>
            <a:schemeClr val="tx1"/>
          </a:solidFill>
          <a:latin typeface="+mn-lt"/>
          <a:ea typeface="+mn-ea"/>
          <a:cs typeface="+mn-cs"/>
        </a:defRPr>
      </a:lvl2pPr>
      <a:lvl3pPr marL="2520590" indent="-504245" algn="l" defTabSz="2016345" rtl="0" eaLnBrk="1" latinLnBrk="0" hangingPunct="1">
        <a:lnSpc>
          <a:spcPct val="90000"/>
        </a:lnSpc>
        <a:spcBef>
          <a:spcPts val="1105"/>
        </a:spcBef>
        <a:buFont typeface="Arial" panose="020B0604020202020204" pitchFamily="34" charset="0"/>
        <a:buChar char="•"/>
        <a:defRPr sz="4411" kern="1200">
          <a:solidFill>
            <a:schemeClr val="tx1"/>
          </a:solidFill>
          <a:latin typeface="+mn-lt"/>
          <a:ea typeface="+mn-ea"/>
          <a:cs typeface="+mn-cs"/>
        </a:defRPr>
      </a:lvl3pPr>
      <a:lvl4pPr marL="3528444" indent="-504245" algn="l" defTabSz="2016345" rtl="0" eaLnBrk="1" latinLnBrk="0" hangingPunct="1">
        <a:lnSpc>
          <a:spcPct val="90000"/>
        </a:lnSpc>
        <a:spcBef>
          <a:spcPts val="1105"/>
        </a:spcBef>
        <a:buFont typeface="Arial" panose="020B0604020202020204" pitchFamily="34" charset="0"/>
        <a:buChar char="•"/>
        <a:defRPr sz="3971" kern="1200">
          <a:solidFill>
            <a:schemeClr val="tx1"/>
          </a:solidFill>
          <a:latin typeface="+mn-lt"/>
          <a:ea typeface="+mn-ea"/>
          <a:cs typeface="+mn-cs"/>
        </a:defRPr>
      </a:lvl4pPr>
      <a:lvl5pPr marL="4536299" indent="-504245" algn="l" defTabSz="2016345" rtl="0" eaLnBrk="1" latinLnBrk="0" hangingPunct="1">
        <a:lnSpc>
          <a:spcPct val="90000"/>
        </a:lnSpc>
        <a:spcBef>
          <a:spcPts val="1105"/>
        </a:spcBef>
        <a:buFont typeface="Arial" panose="020B0604020202020204" pitchFamily="34" charset="0"/>
        <a:buChar char="•"/>
        <a:defRPr sz="3971" kern="1200">
          <a:solidFill>
            <a:schemeClr val="tx1"/>
          </a:solidFill>
          <a:latin typeface="+mn-lt"/>
          <a:ea typeface="+mn-ea"/>
          <a:cs typeface="+mn-cs"/>
        </a:defRPr>
      </a:lvl5pPr>
      <a:lvl6pPr marL="5544790" indent="-504245" algn="l" defTabSz="2016345" rtl="0" eaLnBrk="1" latinLnBrk="0" hangingPunct="1">
        <a:lnSpc>
          <a:spcPct val="90000"/>
        </a:lnSpc>
        <a:spcBef>
          <a:spcPts val="1105"/>
        </a:spcBef>
        <a:buFont typeface="Arial" panose="020B0604020202020204" pitchFamily="34" charset="0"/>
        <a:buChar char="•"/>
        <a:defRPr sz="3971" kern="1200">
          <a:solidFill>
            <a:schemeClr val="tx1"/>
          </a:solidFill>
          <a:latin typeface="+mn-lt"/>
          <a:ea typeface="+mn-ea"/>
          <a:cs typeface="+mn-cs"/>
        </a:defRPr>
      </a:lvl6pPr>
      <a:lvl7pPr marL="6552645" indent="-504245" algn="l" defTabSz="2016345" rtl="0" eaLnBrk="1" latinLnBrk="0" hangingPunct="1">
        <a:lnSpc>
          <a:spcPct val="90000"/>
        </a:lnSpc>
        <a:spcBef>
          <a:spcPts val="1105"/>
        </a:spcBef>
        <a:buFont typeface="Arial" panose="020B0604020202020204" pitchFamily="34" charset="0"/>
        <a:buChar char="•"/>
        <a:defRPr sz="3971" kern="1200">
          <a:solidFill>
            <a:schemeClr val="tx1"/>
          </a:solidFill>
          <a:latin typeface="+mn-lt"/>
          <a:ea typeface="+mn-ea"/>
          <a:cs typeface="+mn-cs"/>
        </a:defRPr>
      </a:lvl7pPr>
      <a:lvl8pPr marL="7561135" indent="-504245" algn="l" defTabSz="2016345" rtl="0" eaLnBrk="1" latinLnBrk="0" hangingPunct="1">
        <a:lnSpc>
          <a:spcPct val="90000"/>
        </a:lnSpc>
        <a:spcBef>
          <a:spcPts val="1105"/>
        </a:spcBef>
        <a:buFont typeface="Arial" panose="020B0604020202020204" pitchFamily="34" charset="0"/>
        <a:buChar char="•"/>
        <a:defRPr sz="3971" kern="1200">
          <a:solidFill>
            <a:schemeClr val="tx1"/>
          </a:solidFill>
          <a:latin typeface="+mn-lt"/>
          <a:ea typeface="+mn-ea"/>
          <a:cs typeface="+mn-cs"/>
        </a:defRPr>
      </a:lvl8pPr>
      <a:lvl9pPr marL="8568990" indent="-504245" algn="l" defTabSz="2016345" rtl="0" eaLnBrk="1" latinLnBrk="0" hangingPunct="1">
        <a:lnSpc>
          <a:spcPct val="90000"/>
        </a:lnSpc>
        <a:spcBef>
          <a:spcPts val="1105"/>
        </a:spcBef>
        <a:buFont typeface="Arial" panose="020B0604020202020204" pitchFamily="34" charset="0"/>
        <a:buChar char="•"/>
        <a:defRPr sz="397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2016345" rtl="0" eaLnBrk="1" latinLnBrk="0" hangingPunct="1">
        <a:defRPr sz="3971" kern="1200">
          <a:solidFill>
            <a:schemeClr val="tx1"/>
          </a:solidFill>
          <a:latin typeface="+mn-lt"/>
          <a:ea typeface="+mn-ea"/>
          <a:cs typeface="+mn-cs"/>
        </a:defRPr>
      </a:lvl1pPr>
      <a:lvl2pPr marL="1007855" algn="l" defTabSz="2016345" rtl="0" eaLnBrk="1" latinLnBrk="0" hangingPunct="1">
        <a:defRPr sz="3971" kern="1200">
          <a:solidFill>
            <a:schemeClr val="tx1"/>
          </a:solidFill>
          <a:latin typeface="+mn-lt"/>
          <a:ea typeface="+mn-ea"/>
          <a:cs typeface="+mn-cs"/>
        </a:defRPr>
      </a:lvl2pPr>
      <a:lvl3pPr marL="2016345" algn="l" defTabSz="2016345" rtl="0" eaLnBrk="1" latinLnBrk="0" hangingPunct="1">
        <a:defRPr sz="3971" kern="1200">
          <a:solidFill>
            <a:schemeClr val="tx1"/>
          </a:solidFill>
          <a:latin typeface="+mn-lt"/>
          <a:ea typeface="+mn-ea"/>
          <a:cs typeface="+mn-cs"/>
        </a:defRPr>
      </a:lvl3pPr>
      <a:lvl4pPr marL="3024200" algn="l" defTabSz="2016345" rtl="0" eaLnBrk="1" latinLnBrk="0" hangingPunct="1">
        <a:defRPr sz="3971" kern="1200">
          <a:solidFill>
            <a:schemeClr val="tx1"/>
          </a:solidFill>
          <a:latin typeface="+mn-lt"/>
          <a:ea typeface="+mn-ea"/>
          <a:cs typeface="+mn-cs"/>
        </a:defRPr>
      </a:lvl4pPr>
      <a:lvl5pPr marL="4032690" algn="l" defTabSz="2016345" rtl="0" eaLnBrk="1" latinLnBrk="0" hangingPunct="1">
        <a:defRPr sz="3971" kern="1200">
          <a:solidFill>
            <a:schemeClr val="tx1"/>
          </a:solidFill>
          <a:latin typeface="+mn-lt"/>
          <a:ea typeface="+mn-ea"/>
          <a:cs typeface="+mn-cs"/>
        </a:defRPr>
      </a:lvl5pPr>
      <a:lvl6pPr marL="5040545" algn="l" defTabSz="2016345" rtl="0" eaLnBrk="1" latinLnBrk="0" hangingPunct="1">
        <a:defRPr sz="3971" kern="1200">
          <a:solidFill>
            <a:schemeClr val="tx1"/>
          </a:solidFill>
          <a:latin typeface="+mn-lt"/>
          <a:ea typeface="+mn-ea"/>
          <a:cs typeface="+mn-cs"/>
        </a:defRPr>
      </a:lvl6pPr>
      <a:lvl7pPr marL="6048401" algn="l" defTabSz="2016345" rtl="0" eaLnBrk="1" latinLnBrk="0" hangingPunct="1">
        <a:defRPr sz="3971" kern="1200">
          <a:solidFill>
            <a:schemeClr val="tx1"/>
          </a:solidFill>
          <a:latin typeface="+mn-lt"/>
          <a:ea typeface="+mn-ea"/>
          <a:cs typeface="+mn-cs"/>
        </a:defRPr>
      </a:lvl7pPr>
      <a:lvl8pPr marL="7056891" algn="l" defTabSz="2016345" rtl="0" eaLnBrk="1" latinLnBrk="0" hangingPunct="1">
        <a:defRPr sz="3971" kern="1200">
          <a:solidFill>
            <a:schemeClr val="tx1"/>
          </a:solidFill>
          <a:latin typeface="+mn-lt"/>
          <a:ea typeface="+mn-ea"/>
          <a:cs typeface="+mn-cs"/>
        </a:defRPr>
      </a:lvl8pPr>
      <a:lvl9pPr marL="8064746" algn="l" defTabSz="2016345" rtl="0" eaLnBrk="1" latinLnBrk="0" hangingPunct="1">
        <a:defRPr sz="397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像" descr="图像"/>
          <p:cNvPicPr>
            <a:picLocks noChangeAspect="1"/>
          </p:cNvPicPr>
          <p:nvPr userDrawn="1"/>
        </p:nvPicPr>
        <p:blipFill>
          <a:blip r:embed="rId13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3925634" y="4233092"/>
            <a:ext cx="15768571" cy="9497468"/>
          </a:xfrm>
          <a:prstGeom prst="rect">
            <a:avLst/>
          </a:prstGeom>
          <a:ln w="12700" cap="flat">
            <a:noFill/>
            <a:miter lim="400000"/>
            <a:headEnd/>
            <a:tailEnd/>
          </a:ln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1007855" rtl="0" eaLnBrk="1" latinLnBrk="0" hangingPunct="1">
        <a:lnSpc>
          <a:spcPct val="90000"/>
        </a:lnSpc>
        <a:spcBef>
          <a:spcPct val="0"/>
        </a:spcBef>
        <a:buNone/>
        <a:defRPr sz="48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123" indent="-252123" algn="l" defTabSz="1007855" rtl="0" eaLnBrk="1" latinLnBrk="0" hangingPunct="1">
        <a:lnSpc>
          <a:spcPct val="90000"/>
        </a:lnSpc>
        <a:spcBef>
          <a:spcPct val="221000"/>
        </a:spcBef>
        <a:buFont typeface="Arial" panose="020B0604020202020204" pitchFamily="34" charset="0"/>
        <a:buChar char="•"/>
        <a:defRPr sz="3085" kern="1200">
          <a:solidFill>
            <a:schemeClr val="tx1"/>
          </a:solidFill>
          <a:latin typeface="+mn-lt"/>
          <a:ea typeface="+mn-ea"/>
          <a:cs typeface="+mn-cs"/>
        </a:defRPr>
      </a:lvl1pPr>
      <a:lvl2pPr marL="756368" indent="-252123" algn="l" defTabSz="1007855" rtl="0" eaLnBrk="1" latinLnBrk="0" hangingPunct="1">
        <a:lnSpc>
          <a:spcPct val="90000"/>
        </a:lnSpc>
        <a:spcBef>
          <a:spcPts val="549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78" indent="-252123" algn="l" defTabSz="1007855" rtl="0" eaLnBrk="1" latinLnBrk="0" hangingPunct="1">
        <a:lnSpc>
          <a:spcPct val="90000"/>
        </a:lnSpc>
        <a:spcBef>
          <a:spcPts val="549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4223" indent="-252123" algn="l" defTabSz="1007855" rtl="0" eaLnBrk="1" latinLnBrk="0" hangingPunct="1">
        <a:lnSpc>
          <a:spcPct val="90000"/>
        </a:lnSpc>
        <a:spcBef>
          <a:spcPts val="549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268468" indent="-252123" algn="l" defTabSz="1007855" rtl="0" eaLnBrk="1" latinLnBrk="0" hangingPunct="1">
        <a:lnSpc>
          <a:spcPct val="90000"/>
        </a:lnSpc>
        <a:spcBef>
          <a:spcPts val="549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772078" indent="-252123" algn="l" defTabSz="1007855" rtl="0" eaLnBrk="1" latinLnBrk="0" hangingPunct="1">
        <a:lnSpc>
          <a:spcPct val="90000"/>
        </a:lnSpc>
        <a:spcBef>
          <a:spcPts val="549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276323" indent="-252123" algn="l" defTabSz="1007855" rtl="0" eaLnBrk="1" latinLnBrk="0" hangingPunct="1">
        <a:lnSpc>
          <a:spcPct val="90000"/>
        </a:lnSpc>
        <a:spcBef>
          <a:spcPts val="549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780568" indent="-252123" algn="l" defTabSz="1007855" rtl="0" eaLnBrk="1" latinLnBrk="0" hangingPunct="1">
        <a:lnSpc>
          <a:spcPct val="90000"/>
        </a:lnSpc>
        <a:spcBef>
          <a:spcPts val="549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284178" indent="-252123" algn="l" defTabSz="1007855" rtl="0" eaLnBrk="1" latinLnBrk="0" hangingPunct="1">
        <a:lnSpc>
          <a:spcPct val="90000"/>
        </a:lnSpc>
        <a:spcBef>
          <a:spcPts val="549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0785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1pPr>
      <a:lvl2pPr marL="504245" algn="l" defTabSz="100785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1007855" algn="l" defTabSz="100785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3pPr>
      <a:lvl4pPr marL="1512099" algn="l" defTabSz="100785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016345" algn="l" defTabSz="100785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520590" algn="l" defTabSz="100785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024200" algn="l" defTabSz="100785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528444" algn="l" defTabSz="100785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032690" algn="l" defTabSz="100785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3967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14"/>
          <a:srcRect l="52556" t="10937"/>
          <a:stretch>
            <a:fillRect/>
          </a:stretch>
        </p:blipFill>
        <p:spPr>
          <a:xfrm>
            <a:off x="12803026" y="1"/>
            <a:ext cx="11653095" cy="13762311"/>
          </a:xfrm>
          <a:prstGeom prst="rect">
            <a:avLst/>
          </a:prstGeom>
        </p:spPr>
      </p:pic>
      <p:pic>
        <p:nvPicPr>
          <p:cNvPr id="8" name="图像" descr="图像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9118720" y="1068070"/>
            <a:ext cx="3810062" cy="61915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14"/>
          <a:srcRect r="47772"/>
          <a:stretch>
            <a:fillRect/>
          </a:stretch>
        </p:blipFill>
        <p:spPr>
          <a:xfrm>
            <a:off x="2" y="1"/>
            <a:ext cx="12925624" cy="1380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800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0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2.xml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3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4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5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6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7.xm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8.xml"/><Relationship Id="rId5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9.xm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0.xml"/><Relationship Id="rId4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1.xml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2.xml"/><Relationship Id="rId5" Type="http://schemas.openxmlformats.org/officeDocument/2006/relationships/image" Target="../media/image21.png"/><Relationship Id="rId4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3.xml"/><Relationship Id="rId5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4.xml"/><Relationship Id="rId6" Type="http://schemas.openxmlformats.org/officeDocument/2006/relationships/image" Target="../media/image22.png"/><Relationship Id="rId5" Type="http://schemas.openxmlformats.org/officeDocument/2006/relationships/image" Target="../media/image23.png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5.xml"/><Relationship Id="rId5" Type="http://schemas.openxmlformats.org/officeDocument/2006/relationships/image" Target="../media/image24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3.xml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6.xml"/><Relationship Id="rId4" Type="http://schemas.openxmlformats.org/officeDocument/2006/relationships/image" Target="../media/image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7.xml"/><Relationship Id="rId4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30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3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3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3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3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8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成组"/>
          <p:cNvGrpSpPr/>
          <p:nvPr/>
        </p:nvGrpSpPr>
        <p:grpSpPr>
          <a:xfrm>
            <a:off x="0" y="0"/>
            <a:ext cx="24612600" cy="13716000"/>
            <a:chOff x="0" y="0"/>
            <a:chExt cx="24384000" cy="13772339"/>
          </a:xfrm>
        </p:grpSpPr>
        <p:pic>
          <p:nvPicPr>
            <p:cNvPr id="62" name="组合 11" descr="组合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-1"/>
              <a:ext cx="24384001" cy="1377222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63" name="图像" descr="图像"/>
            <p:cNvPicPr>
              <a:picLocks noChangeAspect="1"/>
            </p:cNvPicPr>
            <p:nvPr/>
          </p:nvPicPr>
          <p:blipFill>
            <a:blip r:embed="rId3"/>
            <a:srcRect r="5724" b="18434"/>
            <a:stretch>
              <a:fillRect/>
            </a:stretch>
          </p:blipFill>
          <p:spPr>
            <a:xfrm>
              <a:off x="14604206" y="7883387"/>
              <a:ext cx="9779632" cy="5888953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65" name="需替换标题"/>
          <p:cNvSpPr txBox="1">
            <a:spLocks noGrp="1"/>
          </p:cNvSpPr>
          <p:nvPr>
            <p:ph type="title"/>
          </p:nvPr>
        </p:nvSpPr>
        <p:spPr>
          <a:xfrm>
            <a:off x="-52503" y="4300747"/>
            <a:ext cx="24221580" cy="279983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10000" b="1" spc="-200"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  <a:sym typeface="思源宋体 CN" panose="02020400000000000000" charset="-122"/>
              </a:defRPr>
            </a:lvl1pPr>
          </a:lstStyle>
          <a:p>
            <a:r>
              <a:rPr lang="zh-CN" altLang="en-US" dirty="0" smtClean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第</a:t>
            </a:r>
            <a:r>
              <a:rPr lang="en-US" altLang="zh-CN" dirty="0" smtClean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9</a:t>
            </a:r>
            <a:r>
              <a:rPr lang="zh-CN" altLang="en-US" dirty="0" smtClean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章  字符串</a:t>
            </a:r>
            <a:endParaRPr dirty="0" smtClean="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</a:endParaRPr>
          </a:p>
        </p:txBody>
      </p:sp>
      <p:grpSp>
        <p:nvGrpSpPr>
          <p:cNvPr id="68" name="成组"/>
          <p:cNvGrpSpPr/>
          <p:nvPr/>
        </p:nvGrpSpPr>
        <p:grpSpPr>
          <a:xfrm>
            <a:off x="445926" y="216430"/>
            <a:ext cx="4425855" cy="1283023"/>
            <a:chOff x="0" y="0"/>
            <a:chExt cx="4014620" cy="1163809"/>
          </a:xfrm>
        </p:grpSpPr>
        <p:pic>
          <p:nvPicPr>
            <p:cNvPr id="66" name="lanqiao-header-logo.9b2adbf.png" descr="lanqiao-header-logo.9b2adbf.png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123741" y="0"/>
              <a:ext cx="3767206" cy="612171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67" name="连接高校和企业·助力职业教育升级"/>
            <p:cNvSpPr txBox="1"/>
            <p:nvPr/>
          </p:nvSpPr>
          <p:spPr>
            <a:xfrm>
              <a:off x="0" y="739998"/>
              <a:ext cx="4014621" cy="4238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56003" tIns="56003" rIns="56003" bIns="56003" numCol="1" anchor="ctr">
              <a:noAutofit/>
            </a:bodyPr>
            <a:lstStyle/>
            <a:p>
              <a:pPr defTabSz="863694">
                <a:defRPr sz="1800">
                  <a:solidFill>
                    <a:srgbClr val="FFFFFF"/>
                  </a:solidFill>
                  <a:latin typeface="Noto Sans SC Light"/>
                  <a:ea typeface="Noto Sans SC Light"/>
                  <a:cs typeface="Noto Sans SC Light"/>
                  <a:sym typeface="Noto Sans SC Light"/>
                </a:defRPr>
              </a:pPr>
              <a:r>
                <a:rPr sz="2205"/>
                <a:t>连接高校和企业·助力职业教育升级</a:t>
              </a:r>
            </a:p>
          </p:txBody>
        </p:sp>
      </p:grpSp>
      <p:sp>
        <p:nvSpPr>
          <p:cNvPr id="2" name="需替换标题"/>
          <p:cNvSpPr txBox="1">
            <a:spLocks noGrp="1"/>
          </p:cNvSpPr>
          <p:nvPr/>
        </p:nvSpPr>
        <p:spPr>
          <a:xfrm>
            <a:off x="-443524" y="6696308"/>
            <a:ext cx="24221580" cy="4679755"/>
          </a:xfrm>
          <a:prstGeom prst="rect">
            <a:avLst/>
          </a:prstGeom>
          <a:ln w="12700">
            <a:miter lim="400000"/>
          </a:ln>
        </p:spPr>
        <p:txBody>
          <a:bodyPr lIns="56003" tIns="56003" rIns="56003" bIns="56003" anchor="ctr">
            <a:noAutofit/>
          </a:bodyPr>
          <a:lstStyle>
            <a:lvl1pPr algn="ctr">
              <a:defRPr sz="10000" b="1" spc="-200"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  <a:sym typeface="思源宋体 CN" panose="02020400000000000000" charset="-122"/>
              </a:defRPr>
            </a:lvl1pPr>
          </a:lstStyle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zh-CN" altLang="en-US" sz="48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罗勇军 </a:t>
            </a:r>
            <a:endParaRPr lang="en-US" altLang="zh-CN" sz="4800" dirty="0">
              <a:solidFill>
                <a:srgbClr val="FFFFFF"/>
              </a:solidFill>
              <a:latin typeface="Times New Roman" panose="02020603050405020304" pitchFamily="18" charset="0"/>
              <a:sym typeface="+mn-lt"/>
            </a:endParaRP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en-US" altLang="zh-CN" sz="48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QQ</a:t>
            </a:r>
            <a:r>
              <a:rPr lang="zh-CN" altLang="en-US" sz="48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：</a:t>
            </a:r>
            <a:r>
              <a:rPr lang="en-US" altLang="zh-CN" sz="48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15512356         </a:t>
            </a:r>
            <a:r>
              <a:rPr lang="zh-CN" altLang="en-US" sz="48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微信：</a:t>
            </a:r>
            <a:r>
              <a:rPr lang="en-US" altLang="zh-CN" sz="48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13916333036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endParaRPr lang="en-US" altLang="zh-CN" sz="4800" dirty="0">
              <a:solidFill>
                <a:srgbClr val="FFFFFF"/>
              </a:solidFill>
              <a:latin typeface="Times New Roman" panose="02020603050405020304" pitchFamily="18" charset="0"/>
              <a:sym typeface="+mn-lt"/>
            </a:endParaRPr>
          </a:p>
          <a:p>
            <a:r>
              <a:rPr lang="zh-CN" altLang="en-US" sz="40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本书有</a:t>
            </a:r>
            <a:r>
              <a:rPr lang="en-US" altLang="zh-CN" sz="40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C++</a:t>
            </a:r>
            <a:r>
              <a:rPr lang="zh-CN" altLang="en-US" sz="40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、</a:t>
            </a:r>
            <a:r>
              <a:rPr lang="en-US" altLang="zh-CN" sz="40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Python</a:t>
            </a:r>
            <a:r>
              <a:rPr lang="zh-CN" altLang="en-US" sz="40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两个版本课件，这是</a:t>
            </a:r>
            <a:r>
              <a:rPr lang="en-US" altLang="zh-CN" sz="40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Python</a:t>
            </a:r>
            <a:r>
              <a:rPr lang="zh-CN" altLang="en-US" sz="40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版</a:t>
            </a:r>
            <a:endParaRPr lang="en-US" altLang="zh-CN" sz="4000" dirty="0">
              <a:solidFill>
                <a:srgbClr val="FFFFFF"/>
              </a:solidFill>
              <a:latin typeface="Times New Roman" panose="02020603050405020304" pitchFamily="18" charset="0"/>
              <a:sym typeface="+mn-lt"/>
            </a:endParaRPr>
          </a:p>
          <a:p>
            <a:endParaRPr lang="en-US" altLang="zh-CN" sz="4000" dirty="0">
              <a:solidFill>
                <a:srgbClr val="FFFFFF"/>
              </a:solidFill>
              <a:latin typeface="Times New Roman" panose="02020603050405020304" pitchFamily="18" charset="0"/>
              <a:sym typeface="+mn-lt"/>
            </a:endParaRPr>
          </a:p>
          <a:p>
            <a:r>
              <a:rPr lang="zh-CN" altLang="en-US" sz="40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蓝桥云课  </a:t>
            </a:r>
            <a:r>
              <a:rPr lang="en-US" altLang="zh-CN" sz="40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https://www.lanqiao.cn/courses/13228</a:t>
            </a:r>
            <a:r>
              <a:rPr lang="zh-CN" altLang="en-US" sz="4000" dirty="0">
                <a:solidFill>
                  <a:srgbClr val="FFFFFF"/>
                </a:solidFill>
                <a:latin typeface="Times New Roman" panose="02020603050405020304" pitchFamily="18" charset="0"/>
                <a:sym typeface="+mn-lt"/>
              </a:rPr>
              <a:t> </a:t>
            </a:r>
            <a:endParaRPr lang="zh-CN" altLang="en-US" sz="3200" u="sng" dirty="0">
              <a:solidFill>
                <a:srgbClr val="FFFFFF"/>
              </a:solidFill>
              <a:latin typeface="Times New Roman" panose="02020603050405020304" pitchFamily="18" charset="0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77250" y="3446862"/>
            <a:ext cx="6344329" cy="821865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代码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pic>
        <p:nvPicPr>
          <p:cNvPr id="13" name="图片 12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10310291" y="-462482"/>
            <a:ext cx="6325641" cy="16678274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文本框 13" descr="7b0a202020202262756c6c6574223a20227b5c2263617465676f727949645c223a31303030352c5c2274656d706c61746549645c223a32303233313332387d220a7d0a"/>
          <p:cNvSpPr txBox="1"/>
          <p:nvPr/>
        </p:nvSpPr>
        <p:spPr>
          <a:xfrm>
            <a:off x="6480168" y="5614497"/>
            <a:ext cx="14732007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s=list(input</a:t>
            </a:r>
            <a:r>
              <a:rPr lang="en-US" altLang="zh-CN" sz="48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())+[‘ ’]  #</a:t>
            </a:r>
            <a:r>
              <a:rPr lang="zh-CN" altLang="en-US" sz="48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注意最后补一个空格</a:t>
            </a:r>
            <a:endParaRPr lang="en-US" altLang="zh-CN" sz="4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t=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int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(input())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for _ in range(t):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for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range(0,len(s)):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if s[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]&gt;s[i+1]: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s.remove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(s[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]); break    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print(''.join(s))        #</a:t>
            </a:r>
            <a:r>
              <a:rPr lang="zh-CN" altLang="en-US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连起来打印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</a:t>
            </a:r>
          </a:p>
        </p:txBody>
      </p:sp>
      <p:sp>
        <p:nvSpPr>
          <p:cNvPr id="10" name="文本框 9" descr="7b0a202020202262756c6c6574223a20227b5c2263617465676f727949645c223a31303030352c5c2274656d706c61746549645c223a32303233313332387d220a7d0a"/>
          <p:cNvSpPr txBox="1"/>
          <p:nvPr/>
        </p:nvSpPr>
        <p:spPr>
          <a:xfrm>
            <a:off x="652746" y="2666772"/>
            <a:ext cx="22645404" cy="108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70000"/>
              </a:lnSpc>
            </a:pP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从头到尾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遍历字符串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，比较相邻的两个字符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，删除较大的那个。</a:t>
            </a:r>
            <a:endParaRPr lang="zh-CN" altLang="en-US" sz="4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3377" y="4713834"/>
            <a:ext cx="2488017" cy="65947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4253484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0" grpId="0"/>
      <p:bldP spid="10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例题：数位递增的数 </a:t>
              </a:r>
              <a:r>
                <a:rPr lang="en-US" altLang="zh-CN" sz="5600" b="1" spc="600" dirty="0" err="1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lanqiaoOJ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题号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145 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 descr="7b0a202020202262756c6c6574223a20227b5c2263617465676f727949645c223a31303030352c5c2274656d706c61746549645c223a32303233313332387d220a7d0a"/>
          <p:cNvSpPr txBox="1"/>
          <p:nvPr/>
        </p:nvSpPr>
        <p:spPr>
          <a:xfrm>
            <a:off x="652746" y="3835172"/>
            <a:ext cx="22645404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4400" b="1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400" b="1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题目描述</a:t>
            </a:r>
            <a:r>
              <a:rPr lang="en-US" altLang="zh-CN" sz="4400" b="1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一个正整数如果任何一个数位不大于右边相邻的数位，则称为一个数位递增的数。例如 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1135 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是一个数位递增的数，而 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1024 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不是一个数位递增的数。给定正整数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，请问在整数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至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中有多少个数位递增的数？</a:t>
            </a:r>
          </a:p>
          <a:p>
            <a:pPr algn="l">
              <a:lnSpc>
                <a:spcPct val="150000"/>
              </a:lnSpc>
            </a:pPr>
            <a:r>
              <a:rPr lang="en-US" altLang="zh-CN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【</a:t>
            </a:r>
            <a:r>
              <a:rPr lang="zh-CN" altLang="en-US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输入描述</a:t>
            </a:r>
            <a:r>
              <a:rPr lang="en-US" altLang="zh-CN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输入的第一行包含一个整数 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n(1&lt;n&lt;10</a:t>
            </a:r>
            <a:r>
              <a:rPr lang="en-US" altLang="zh-CN" sz="4400" baseline="30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6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lang="en-US" altLang="zh-CN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【</a:t>
            </a:r>
            <a:r>
              <a:rPr lang="zh-CN" altLang="en-US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输出描述</a:t>
            </a:r>
            <a:r>
              <a:rPr lang="en-US" altLang="zh-CN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输出一行包含一个整数，表示答案。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967248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代码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pic>
        <p:nvPicPr>
          <p:cNvPr id="13" name="图片 12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9291116" y="1671119"/>
            <a:ext cx="6325641" cy="16678274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文本框 13" descr="7b0a202020202262756c6c6574223a20227b5c2263617465676f727949645c223a31303030352c5c2274656d706c61746549645c223a32303233313332387d220a7d0a"/>
          <p:cNvSpPr txBox="1"/>
          <p:nvPr/>
        </p:nvSpPr>
        <p:spPr>
          <a:xfrm>
            <a:off x="5280018" y="7414722"/>
            <a:ext cx="14732007" cy="52629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n =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int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(input())</a:t>
            </a:r>
          </a:p>
          <a:p>
            <a:pPr algn="l"/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= 0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for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range(1,n):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s = list(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))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if s==sorted(s):  #</a:t>
            </a:r>
            <a:r>
              <a:rPr lang="zh-CN" altLang="en-US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注意不能用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sort()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+=1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</a:t>
            </a:r>
          </a:p>
        </p:txBody>
      </p:sp>
      <p:sp>
        <p:nvSpPr>
          <p:cNvPr id="10" name="文本框 9" descr="7b0a202020202262756c6c6574223a20227b5c2263617465676f727949645c223a31303030352c5c2274656d706c61746549645c223a32303233313332387d220a7d0a"/>
          <p:cNvSpPr txBox="1"/>
          <p:nvPr/>
        </p:nvSpPr>
        <p:spPr>
          <a:xfrm>
            <a:off x="652746" y="2292264"/>
            <a:ext cx="22645404" cy="4696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70000"/>
              </a:lnSpc>
            </a:pP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比较小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，暴力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检查每个数字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400" dirty="0" smtClean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70000"/>
              </a:lnSpc>
            </a:pP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如何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判断一个数是数位递增的？一种简单的方法是把数变成一个字符串，然后按顺序判断每个字符的大小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400" dirty="0" smtClean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70000"/>
              </a:lnSpc>
            </a:pP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转换为字符串后，用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sorted()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从小到大排序，如果排序前后一样，则是一个数位递增的数。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35591136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0" grpId="0"/>
      <p:bldP spid="10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例题：单词接龙 </a:t>
              </a:r>
              <a:r>
                <a:rPr lang="en-US" altLang="zh-CN" sz="5600" b="1" spc="600" dirty="0" err="1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lanqiaoOJ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题号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769 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 descr="7b0a202020202262756c6c6574223a20227b5c2263617465676f727949645c223a31303030352c5c2274656d706c61746549645c223a32303233313332387d220a7d0a"/>
          <p:cNvSpPr txBox="1"/>
          <p:nvPr/>
        </p:nvSpPr>
        <p:spPr>
          <a:xfrm>
            <a:off x="652746" y="2666772"/>
            <a:ext cx="22645404" cy="923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4400" b="1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400" b="1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题目描述</a:t>
            </a:r>
            <a:r>
              <a:rPr lang="en-US" altLang="zh-CN" sz="4400" b="1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单词接龙是一个与我们经常玩的成语接龙相类似的游戏，现在我们已知一组单词，且给定一个开头的字母，要求出以这个字母开头的最长的“龙”（每个单词都最多在“龙”中出现两次），在两个单词相连时，其重合部分合为一部分，例如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beast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astonish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，如果接成一条龙则变为 </a:t>
            </a:r>
            <a:r>
              <a:rPr lang="en-US" altLang="zh-CN" sz="44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beastonish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，另外相邻的两部分不能存在包含关系，例如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at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44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atide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间不能相连。</a:t>
            </a:r>
          </a:p>
          <a:p>
            <a:pPr algn="l">
              <a:lnSpc>
                <a:spcPct val="150000"/>
              </a:lnSpc>
            </a:pPr>
            <a:r>
              <a:rPr lang="en-US" altLang="zh-CN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【</a:t>
            </a:r>
            <a:r>
              <a:rPr lang="zh-CN" altLang="en-US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输入描述</a:t>
            </a:r>
            <a:r>
              <a:rPr lang="en-US" altLang="zh-CN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输入的第一行为一个单独的整数 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 (n≤20)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表示单词数。以下</a:t>
            </a:r>
            <a:r>
              <a:rPr lang="en-US" altLang="zh-CN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行每行有一个单词，输入的最后一行为一个单个字符，表示“龙”开头的字母。你可以假定以此字母开头的“龙”一定存在。</a:t>
            </a:r>
          </a:p>
          <a:p>
            <a:pPr algn="l">
              <a:lnSpc>
                <a:spcPct val="150000"/>
              </a:lnSpc>
            </a:pPr>
            <a:r>
              <a:rPr lang="en-US" altLang="zh-CN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【</a:t>
            </a:r>
            <a:r>
              <a:rPr lang="zh-CN" altLang="en-US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输出描述</a:t>
            </a:r>
            <a:r>
              <a:rPr lang="en-US" altLang="zh-CN" sz="4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输出以此字母开头的最长的“龙”的长度。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44620" y="771842"/>
            <a:ext cx="3013070" cy="1266678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26526114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6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6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思路</a:t>
              </a:r>
              <a:endParaRPr lang="zh-CN" altLang="en-US" sz="6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sp>
        <p:nvSpPr>
          <p:cNvPr id="10" name="文本框 9" descr="7b0a202020202262756c6c6574223a20227b5c2263617465676f727949645c223a31303030352c5c2274656d706c61746549645c223a32303233313332387d220a7d0a"/>
          <p:cNvSpPr txBox="1"/>
          <p:nvPr/>
        </p:nvSpPr>
        <p:spPr>
          <a:xfrm>
            <a:off x="1084546" y="3663864"/>
            <a:ext cx="22645404" cy="4696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70000"/>
              </a:lnSpc>
            </a:pP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把所有字符串拼接在一起，输出最长的拼接。</a:t>
            </a:r>
          </a:p>
          <a:p>
            <a:pPr algn="l">
              <a:lnSpc>
                <a:spcPct val="170000"/>
              </a:lnSpc>
            </a:pP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DFS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搜索所有可能的拼接，找到其中最长的拼接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400" dirty="0" smtClean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70000"/>
              </a:lnSpc>
            </a:pP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代码中的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check()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函数，判断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是否能拼接，当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的后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个和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的前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个字符相同，则能拼接。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3952849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/>
          <p:nvPr/>
        </p:nvPicPr>
        <p:blipFill>
          <a:blip r:embed="rId2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9443517" y="-1694855"/>
            <a:ext cx="13431291" cy="16449676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 descr="7b0a202020202262756c6c6574223a20227b5c2263617465676f727949645c223a31303030352c5c2274656d706c61746549645c223a32303233313332387d220a7d0a"/>
          <p:cNvSpPr txBox="1"/>
          <p:nvPr/>
        </p:nvSpPr>
        <p:spPr>
          <a:xfrm>
            <a:off x="652746" y="2292264"/>
            <a:ext cx="6576729" cy="4696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70000"/>
              </a:lnSpc>
            </a:pP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check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()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函数，判断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是否能拼接，当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的后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个和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的前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个字符相同，则能拼接。</a:t>
            </a:r>
          </a:p>
        </p:txBody>
      </p:sp>
      <p:sp>
        <p:nvSpPr>
          <p:cNvPr id="5" name="文本框 4" descr="7b0a202020202262756c6c6574223a20227b5c2263617465676f727949645c223a31303030352c5c2274656d706c61746549645c223a32303233313332387d220a7d0a"/>
          <p:cNvSpPr txBox="1"/>
          <p:nvPr/>
        </p:nvSpPr>
        <p:spPr>
          <a:xfrm>
            <a:off x="8785218" y="680547"/>
            <a:ext cx="15246361" cy="1166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def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check(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x,y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):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flag=0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for 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range(1,min(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(x),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(y))):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if x[-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i:len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(x)]==y[: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]:  flag=1;    break            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if flag == 1 :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if x[: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(x)-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 in y[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:] or y[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:] in  x[: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(x)-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]:  return False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else:    return 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endParaRPr lang="en-US" altLang="zh-CN" sz="1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else:        return False</a:t>
            </a:r>
          </a:p>
          <a:p>
            <a:pPr algn="l"/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def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dfs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dragon,x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):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global 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endParaRPr lang="en-US" altLang="zh-CN" sz="1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=max(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(dragon),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for 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range(n):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if check(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x,word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[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])!=False and vis[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]&lt;2: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r= 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dragon+word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[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][check(x, word[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]):]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vis[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]+=1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dfs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r,word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[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])</a:t>
            </a:r>
          </a:p>
          <a:p>
            <a:pPr algn="l"/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vis[</a:t>
            </a:r>
            <a:r>
              <a:rPr lang="en-US" altLang="zh-CN" sz="1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]-=1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n=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int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(input())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word=[]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for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range(n):  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word.append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(input())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first =input()</a:t>
            </a:r>
          </a:p>
          <a:p>
            <a:pPr algn="l"/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=0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for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range(n):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vis=[0]*n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if word[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][0]==first: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vis[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]+=1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res=word[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dfs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res,word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])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63612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/>
          <p:nvPr/>
        </p:nvPicPr>
        <p:blipFill>
          <a:blip r:embed="rId2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9443517" y="-1694855"/>
            <a:ext cx="13431291" cy="16449676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 descr="7b0a202020202262756c6c6574223a20227b5c2263617465676f727949645c223a31303030352c5c2274656d706c61746549645c223a32303233313332387d220a7d0a"/>
          <p:cNvSpPr txBox="1"/>
          <p:nvPr/>
        </p:nvSpPr>
        <p:spPr>
          <a:xfrm>
            <a:off x="652746" y="2292264"/>
            <a:ext cx="6576729" cy="4696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70000"/>
              </a:lnSpc>
            </a:pP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check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()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函数，判断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是否能拼接，当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的后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个和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的前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个字符相同，则能拼接。</a:t>
            </a:r>
          </a:p>
        </p:txBody>
      </p:sp>
      <p:sp>
        <p:nvSpPr>
          <p:cNvPr id="5" name="文本框 4" descr="7b0a202020202262756c6c6574223a20227b5c2263617465676f727949645c223a31303030352c5c2274656d706c61746549645c223a32303233313332387d220a7d0a"/>
          <p:cNvSpPr txBox="1"/>
          <p:nvPr/>
        </p:nvSpPr>
        <p:spPr>
          <a:xfrm>
            <a:off x="8785218" y="680547"/>
            <a:ext cx="15246361" cy="170815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def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check(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x,y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):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flag=0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for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range(1,min(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(x),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(y))):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if x[-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i:len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(x)]==y[: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]:  flag=1;    break            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if flag == 1 :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if x[: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(x)-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 in y[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:] or y[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:] in  x[: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(x)-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]:  return False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else:    return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endParaRPr lang="en-US" altLang="zh-CN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else:        return False</a:t>
            </a:r>
          </a:p>
          <a:p>
            <a:pPr algn="l"/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def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dfs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dragon,x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):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global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endParaRPr lang="en-US" altLang="zh-CN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=max(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(dragon),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for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range(n):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if check(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x,word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])!=False and vis[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]&lt;2: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r=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dragon+word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][check(x, word[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]):]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vis[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]+=1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dfs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r,word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])</a:t>
            </a:r>
          </a:p>
          <a:p>
            <a:pPr algn="l"/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vis[</a:t>
            </a:r>
            <a:r>
              <a:rPr lang="en-US" altLang="zh-CN" sz="40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]-=1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n=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int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(input())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word=[]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range(n):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word.append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(input())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first =input()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=0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range(n):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vis=[0]*n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if word[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][0]==first: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vis[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]+=1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res=word[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dfs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res,word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8396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练习题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sp>
        <p:nvSpPr>
          <p:cNvPr id="10" name="文本框 9" descr="7b0a202020202262756c6c6574223a20227b5c2263617465676f727949645c223a31303030352c5c2274656d706c61746549645c223a32303233313332387d220a7d0a"/>
          <p:cNvSpPr txBox="1"/>
          <p:nvPr/>
        </p:nvSpPr>
        <p:spPr>
          <a:xfrm>
            <a:off x="1494769" y="3638464"/>
            <a:ext cx="22645404" cy="6998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70000"/>
              </a:lnSpc>
            </a:pP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扫雷游戏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358		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潜伏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者 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519		ISBN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号码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523</a:t>
            </a:r>
          </a:p>
          <a:p>
            <a:pPr algn="l">
              <a:lnSpc>
                <a:spcPct val="170000"/>
              </a:lnSpc>
            </a:pP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字符串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的展开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536		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立体图 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526		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计算器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的改良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771</a:t>
            </a:r>
          </a:p>
          <a:p>
            <a:pPr algn="l">
              <a:lnSpc>
                <a:spcPct val="170000"/>
              </a:lnSpc>
            </a:pP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串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的处理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287		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谁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拿了最多奖学金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565	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子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串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365</a:t>
            </a:r>
          </a:p>
          <a:p>
            <a:pPr algn="l">
              <a:lnSpc>
                <a:spcPct val="170000"/>
              </a:lnSpc>
            </a:pP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表达式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求值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378		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单词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分析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504		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统计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单词数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397</a:t>
            </a:r>
          </a:p>
          <a:p>
            <a:pPr algn="l">
              <a:lnSpc>
                <a:spcPct val="170000"/>
              </a:lnSpc>
            </a:pP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乒乓球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744		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回文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774		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子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串分值</a:t>
            </a:r>
            <a:r>
              <a:rPr lang="en-US" altLang="zh-CN" sz="440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499</a:t>
            </a:r>
            <a:endParaRPr lang="en-US" altLang="zh-CN" sz="4400" dirty="0" smtClean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70000"/>
              </a:lnSpc>
            </a:pP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回文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日期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498		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音节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判断 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148</a:t>
            </a:r>
            <a:endParaRPr lang="zh-CN" altLang="en-US" sz="4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832561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9.3 </a:t>
              </a:r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模式匹配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 descr="7b0a202020202262756c6c6574223a20227b5c2263617465676f727949645c223a31303030352c5c2274656d706c61746549645c223a32303233313332387d220a7d0a"/>
          <p:cNvSpPr txBox="1"/>
          <p:nvPr/>
        </p:nvSpPr>
        <p:spPr>
          <a:xfrm>
            <a:off x="1106597" y="3296471"/>
            <a:ext cx="21909046" cy="6057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模式匹配（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Pattern Matching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）问题：在一篇长度为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的文本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中，找某个长度为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m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的关键词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。称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为母串，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为模式串。</a:t>
            </a: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可能多次出现，都需要找到。例如在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 = “abcxyz123bqrst12dg123gdsa”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中找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 = “123”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出现了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2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次。</a:t>
            </a: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最优的模式匹配算法复杂度能达到多好？由于至少需要检索文本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个字符和关键词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m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个字符，所以复杂度至少是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O(m + n)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endParaRPr lang="zh-CN" altLang="en-US" sz="4400" dirty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8429075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31716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朴素方法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10" name="标题 1"/>
          <p:cNvSpPr txBox="1">
            <a:spLocks noChangeArrowheads="1"/>
          </p:cNvSpPr>
          <p:nvPr/>
        </p:nvSpPr>
        <p:spPr>
          <a:xfrm>
            <a:off x="2145249" y="3359150"/>
            <a:ext cx="8064500" cy="939800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2" name="内容占位符 2"/>
          <p:cNvSpPr txBox="1">
            <a:spLocks noChangeArrowheads="1"/>
          </p:cNvSpPr>
          <p:nvPr/>
        </p:nvSpPr>
        <p:spPr>
          <a:xfrm>
            <a:off x="1983023" y="3359150"/>
            <a:ext cx="17638098" cy="6142401"/>
          </a:xfrm>
          <a:prstGeom prst="rect">
            <a:avLst/>
          </a:prstGeom>
        </p:spPr>
        <p:txBody>
          <a:bodyPr/>
          <a:lstStyle>
            <a:lvl1pPr marL="457200" indent="-457200" algn="l" defTabSz="1828800" rtl="0" eaLnBrk="1" latinLnBrk="0" hangingPunct="1">
              <a:lnSpc>
                <a:spcPct val="90000"/>
              </a:lnSpc>
              <a:spcBef>
                <a:spcPct val="401000"/>
              </a:spcBef>
              <a:buFont typeface="Arial" panose="020B0604020202020204" pitchFamily="34" charset="0"/>
              <a:buChar char="•"/>
              <a:defRPr sz="5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365" indent="-457200" algn="l" defTabSz="1828800" rtl="0" eaLnBrk="1" latinLnBrk="0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1765" indent="-457200" algn="l" defTabSz="1828800" rtl="0" eaLnBrk="1" latinLnBrk="0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lnSpc>
                <a:spcPct val="150000"/>
              </a:lnSpc>
            </a:pPr>
            <a:r>
              <a:rPr lang="zh-CN" altLang="en-US" sz="4800" dirty="0" smtClean="0"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朴素</a:t>
            </a:r>
            <a:r>
              <a:rPr lang="zh-CN" altLang="en-US" sz="4800" dirty="0"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模式匹配</a:t>
            </a:r>
            <a:r>
              <a:rPr lang="zh-CN" altLang="en-US" sz="4800" dirty="0" smtClean="0"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算法：一</a:t>
            </a:r>
            <a:r>
              <a:rPr lang="zh-CN" altLang="en-US" sz="4800" dirty="0"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种暴力方法，从</a:t>
            </a:r>
            <a:r>
              <a:rPr lang="en-US" altLang="zh-CN" sz="4800" dirty="0"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</a:t>
            </a:r>
            <a:r>
              <a:rPr lang="zh-CN" altLang="en-US" sz="4800" dirty="0"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的第一个字符开始，逐个匹配</a:t>
            </a:r>
            <a:r>
              <a:rPr lang="en-US" altLang="zh-CN" sz="4800" dirty="0"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</a:t>
            </a:r>
            <a:r>
              <a:rPr lang="zh-CN" altLang="en-US" sz="4800" dirty="0"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的每个字符，如果发现不同，就从</a:t>
            </a:r>
            <a:r>
              <a:rPr lang="en-US" altLang="zh-CN" sz="4800" dirty="0"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</a:t>
            </a:r>
            <a:r>
              <a:rPr lang="zh-CN" altLang="en-US" sz="4800" dirty="0"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的下一个字符重新开始。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3789578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片 17"/>
          <p:cNvGrpSpPr/>
          <p:nvPr/>
        </p:nvGrpSpPr>
        <p:grpSpPr>
          <a:xfrm>
            <a:off x="-183621" y="1"/>
            <a:ext cx="7573586" cy="13716002"/>
            <a:chOff x="-82763" y="0"/>
            <a:chExt cx="7573585" cy="13716000"/>
          </a:xfrm>
        </p:grpSpPr>
        <p:sp>
          <p:nvSpPr>
            <p:cNvPr id="3" name="矩形"/>
            <p:cNvSpPr/>
            <p:nvPr/>
          </p:nvSpPr>
          <p:spPr>
            <a:xfrm>
              <a:off x="0" y="0"/>
              <a:ext cx="7490822" cy="13715999"/>
            </a:xfrm>
            <a:prstGeom prst="rect">
              <a:avLst/>
            </a:prstGeom>
            <a:solidFill>
              <a:srgbClr val="277AE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863609">
                <a:defRPr sz="17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  <a:endParaRPr sz="17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pic>
          <p:nvPicPr>
            <p:cNvPr id="4" name="image5.png" descr="image5.png"/>
            <p:cNvPicPr>
              <a:picLocks noChangeAspect="1"/>
            </p:cNvPicPr>
            <p:nvPr/>
          </p:nvPicPr>
          <p:blipFill>
            <a:blip r:embed="rId2"/>
            <a:srcRect l="5123" t="28622" r="3501" b="28622"/>
            <a:stretch>
              <a:fillRect/>
            </a:stretch>
          </p:blipFill>
          <p:spPr>
            <a:xfrm>
              <a:off x="-82763" y="0"/>
              <a:ext cx="7490822" cy="1371600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40" name="文本框 39"/>
          <p:cNvSpPr txBox="1"/>
          <p:nvPr/>
        </p:nvSpPr>
        <p:spPr>
          <a:xfrm>
            <a:off x="673442" y="5402586"/>
            <a:ext cx="5576885" cy="3108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9600" b="1" kern="1200" dirty="0">
                <a:solidFill>
                  <a:srgbClr val="FFFFFF"/>
                </a:solidFill>
                <a:cs typeface="+mn-ea"/>
                <a:sym typeface="+mn-lt"/>
              </a:rPr>
              <a:t>目录</a:t>
            </a:r>
          </a:p>
        </p:txBody>
      </p:sp>
      <p:grpSp>
        <p:nvGrpSpPr>
          <p:cNvPr id="63" name="成组"/>
          <p:cNvGrpSpPr/>
          <p:nvPr/>
        </p:nvGrpSpPr>
        <p:grpSpPr>
          <a:xfrm>
            <a:off x="9437463" y="4767586"/>
            <a:ext cx="11747134" cy="1270000"/>
            <a:chOff x="0" y="0"/>
            <a:chExt cx="11747134" cy="127000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99" name="椭圆 23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103" name="圆形"/>
              <p:cNvSpPr/>
              <p:nvPr/>
            </p:nvSpPr>
            <p:spPr>
              <a:xfrm>
                <a:off x="0" y="0"/>
                <a:ext cx="1270000" cy="1270000"/>
              </a:xfrm>
              <a:prstGeom prst="rect">
                <a:avLst/>
              </a:prstGeom>
              <a:gradFill flip="none" rotWithShape="1">
                <a:gsLst>
                  <a:gs pos="0">
                    <a:srgbClr val="2E7EEE"/>
                  </a:gs>
                  <a:gs pos="70000">
                    <a:srgbClr val="2578ED"/>
                  </a:gs>
                </a:gsLst>
                <a:lin ang="2700000" scaled="0"/>
              </a:gradFill>
              <a:ln w="12700" cap="flat">
                <a:noFill/>
                <a:miter lim="400000"/>
              </a:ln>
              <a:effectLst>
                <a:outerShdw blurRad="749300" dist="38100" dir="2700000" rotWithShape="0">
                  <a:srgbClr val="000000">
                    <a:alpha val="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 defTabSz="863609">
                  <a:defRPr sz="2800" b="1">
                    <a:solidFill>
                      <a:srgbClr val="FFFFFF"/>
                    </a:solidFill>
                    <a:latin typeface="Source Han Serif CN"/>
                    <a:ea typeface="Source Han Serif CN"/>
                    <a:cs typeface="Source Han Serif CN"/>
                    <a:sym typeface="Source Han Serif CN"/>
                  </a:defRPr>
                </a:pPr>
                <a:endParaRPr sz="54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4" name="1"/>
              <p:cNvSpPr txBox="1"/>
              <p:nvPr/>
            </p:nvSpPr>
            <p:spPr>
              <a:xfrm>
                <a:off x="220506" y="191261"/>
                <a:ext cx="898026" cy="90714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/>
                <a:endParaRPr sz="5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00" name="矩形: 圆角 28"/>
            <p:cNvGrpSpPr/>
            <p:nvPr/>
          </p:nvGrpSpPr>
          <p:grpSpPr>
            <a:xfrm>
              <a:off x="1824925" y="0"/>
              <a:ext cx="9922209" cy="1270000"/>
              <a:chOff x="0" y="0"/>
              <a:chExt cx="9922208" cy="1270000"/>
            </a:xfrm>
          </p:grpSpPr>
          <p:sp>
            <p:nvSpPr>
              <p:cNvPr id="101" name="圆角矩形"/>
              <p:cNvSpPr/>
              <p:nvPr/>
            </p:nvSpPr>
            <p:spPr>
              <a:xfrm>
                <a:off x="0" y="0"/>
                <a:ext cx="8881392" cy="1270000"/>
              </a:xfrm>
              <a:prstGeom prst="rect">
                <a:avLst/>
              </a:prstGeom>
              <a:solidFill>
                <a:srgbClr val="2A77E7"/>
              </a:solidFill>
              <a:ln w="12700" cap="flat">
                <a:noFill/>
                <a:miter lim="400000"/>
              </a:ln>
              <a:effectLst>
                <a:outerShdw blurRad="749300" dist="38100" dir="2700000" rotWithShape="0">
                  <a:srgbClr val="000000">
                    <a:alpha val="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 defTabSz="863609">
                  <a:defRPr sz="17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pPr>
                <a:endParaRPr sz="54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2" name="第一部分"/>
              <p:cNvSpPr txBox="1"/>
              <p:nvPr/>
            </p:nvSpPr>
            <p:spPr>
              <a:xfrm>
                <a:off x="1412787" y="249464"/>
                <a:ext cx="8509421" cy="83910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/>
                <a:r>
                  <a:rPr lang="zh-CN" altLang="en-US" sz="5400" dirty="0" smtClean="0">
                    <a:solidFill>
                      <a:srgbClr val="FFFFFF"/>
                    </a:solidFill>
                    <a:latin typeface="+mn-lt"/>
                    <a:ea typeface="+mn-ea"/>
                    <a:cs typeface="+mn-ea"/>
                    <a:sym typeface="+mn-lt"/>
                  </a:rPr>
                  <a:t>简单字符串例题</a:t>
                </a:r>
                <a:endParaRPr lang="en-US" altLang="zh-CN" sz="5400" dirty="0">
                  <a:solidFill>
                    <a:srgbClr val="FFFFFF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4" name="成组"/>
          <p:cNvGrpSpPr/>
          <p:nvPr/>
        </p:nvGrpSpPr>
        <p:grpSpPr>
          <a:xfrm>
            <a:off x="9424679" y="6345090"/>
            <a:ext cx="11792024" cy="1270000"/>
            <a:chOff x="0" y="0"/>
            <a:chExt cx="11792024" cy="127000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93" name="椭圆 23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97" name="圆形"/>
              <p:cNvSpPr/>
              <p:nvPr/>
            </p:nvSpPr>
            <p:spPr>
              <a:xfrm>
                <a:off x="0" y="0"/>
                <a:ext cx="1270000" cy="1270000"/>
              </a:xfrm>
              <a:prstGeom prst="rect">
                <a:avLst/>
              </a:prstGeom>
              <a:gradFill flip="none" rotWithShape="1">
                <a:gsLst>
                  <a:gs pos="0">
                    <a:srgbClr val="2E7EEE"/>
                  </a:gs>
                  <a:gs pos="70000">
                    <a:srgbClr val="2578ED"/>
                  </a:gs>
                </a:gsLst>
                <a:lin ang="2700000" scaled="0"/>
              </a:gradFill>
              <a:ln w="12700" cap="flat">
                <a:noFill/>
                <a:miter lim="400000"/>
              </a:ln>
              <a:effectLst>
                <a:outerShdw blurRad="749300" dist="38100" dir="2700000" rotWithShape="0">
                  <a:srgbClr val="000000">
                    <a:alpha val="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 defTabSz="863609">
                  <a:defRPr sz="2800" b="1">
                    <a:solidFill>
                      <a:srgbClr val="FFFFFF"/>
                    </a:solidFill>
                    <a:latin typeface="Source Han Serif CN"/>
                    <a:ea typeface="Source Han Serif CN"/>
                    <a:cs typeface="Source Han Serif CN"/>
                    <a:sym typeface="Source Han Serif CN"/>
                  </a:defRPr>
                </a:pPr>
                <a:endParaRPr sz="54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8" name="2"/>
              <p:cNvSpPr txBox="1"/>
              <p:nvPr/>
            </p:nvSpPr>
            <p:spPr>
              <a:xfrm>
                <a:off x="233030" y="181428"/>
                <a:ext cx="898026" cy="90714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/>
                <a:endParaRPr sz="5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94" name="矩形: 圆角 28"/>
            <p:cNvGrpSpPr/>
            <p:nvPr/>
          </p:nvGrpSpPr>
          <p:grpSpPr>
            <a:xfrm>
              <a:off x="1824925" y="0"/>
              <a:ext cx="9967099" cy="1270000"/>
              <a:chOff x="0" y="0"/>
              <a:chExt cx="9967098" cy="1270000"/>
            </a:xfrm>
          </p:grpSpPr>
          <p:sp>
            <p:nvSpPr>
              <p:cNvPr id="95" name="圆角矩形"/>
              <p:cNvSpPr/>
              <p:nvPr/>
            </p:nvSpPr>
            <p:spPr>
              <a:xfrm>
                <a:off x="0" y="0"/>
                <a:ext cx="8881392" cy="1270000"/>
              </a:xfrm>
              <a:prstGeom prst="rect">
                <a:avLst/>
              </a:prstGeom>
              <a:solidFill>
                <a:srgbClr val="2A77E7"/>
              </a:solidFill>
              <a:ln w="12700" cap="flat">
                <a:noFill/>
                <a:miter lim="400000"/>
              </a:ln>
              <a:effectLst>
                <a:outerShdw blurRad="749300" dist="38100" dir="2700000" rotWithShape="0">
                  <a:srgbClr val="000000">
                    <a:alpha val="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 defTabSz="863609">
                  <a:defRPr sz="17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pPr>
                <a:endParaRPr sz="54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6" name="第二部分"/>
              <p:cNvSpPr txBox="1"/>
              <p:nvPr/>
            </p:nvSpPr>
            <p:spPr>
              <a:xfrm>
                <a:off x="1457677" y="235143"/>
                <a:ext cx="8509421" cy="83910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/>
                <a:r>
                  <a:rPr lang="zh-CN" altLang="en-US" sz="5400" dirty="0" smtClean="0">
                    <a:solidFill>
                      <a:srgbClr val="FFFFFF"/>
                    </a:solidFill>
                    <a:latin typeface="+mn-lt"/>
                    <a:ea typeface="+mn-ea"/>
                    <a:cs typeface="+mn-ea"/>
                    <a:sym typeface="+mn-lt"/>
                  </a:rPr>
                  <a:t>朴素模式匹配算法</a:t>
                </a:r>
                <a:endParaRPr lang="zh-CN" altLang="en-US" sz="5400" dirty="0">
                  <a:solidFill>
                    <a:srgbClr val="FFFFFF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5" name="成组"/>
          <p:cNvGrpSpPr/>
          <p:nvPr/>
        </p:nvGrpSpPr>
        <p:grpSpPr>
          <a:xfrm>
            <a:off x="9437463" y="7918228"/>
            <a:ext cx="11747134" cy="1270000"/>
            <a:chOff x="0" y="0"/>
            <a:chExt cx="11747134" cy="127000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87" name="椭圆 23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91" name="圆形"/>
              <p:cNvSpPr/>
              <p:nvPr/>
            </p:nvSpPr>
            <p:spPr>
              <a:xfrm>
                <a:off x="0" y="0"/>
                <a:ext cx="1270000" cy="1270000"/>
              </a:xfrm>
              <a:prstGeom prst="rect">
                <a:avLst/>
              </a:prstGeom>
              <a:gradFill flip="none" rotWithShape="1">
                <a:gsLst>
                  <a:gs pos="0">
                    <a:srgbClr val="2E7EEE"/>
                  </a:gs>
                  <a:gs pos="70000">
                    <a:srgbClr val="2578ED"/>
                  </a:gs>
                </a:gsLst>
                <a:lin ang="2700000" scaled="0"/>
              </a:gradFill>
              <a:ln w="12700" cap="flat">
                <a:noFill/>
                <a:miter lim="400000"/>
              </a:ln>
              <a:effectLst>
                <a:outerShdw blurRad="749300" dist="38100" dir="2700000" rotWithShape="0">
                  <a:srgbClr val="000000">
                    <a:alpha val="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 defTabSz="863609">
                  <a:defRPr sz="2800" b="1">
                    <a:solidFill>
                      <a:srgbClr val="FFFFFF"/>
                    </a:solidFill>
                    <a:latin typeface="Source Han Serif CN"/>
                    <a:ea typeface="Source Han Serif CN"/>
                    <a:cs typeface="Source Han Serif CN"/>
                    <a:sym typeface="Source Han Serif CN"/>
                  </a:defRPr>
                </a:pPr>
                <a:endParaRPr sz="54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2" name="1"/>
              <p:cNvSpPr txBox="1"/>
              <p:nvPr/>
            </p:nvSpPr>
            <p:spPr>
              <a:xfrm>
                <a:off x="220506" y="191261"/>
                <a:ext cx="898026" cy="90714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/>
                <a:endParaRPr sz="5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88" name="矩形: 圆角 28"/>
            <p:cNvGrpSpPr/>
            <p:nvPr/>
          </p:nvGrpSpPr>
          <p:grpSpPr>
            <a:xfrm>
              <a:off x="1824925" y="0"/>
              <a:ext cx="9922209" cy="1270000"/>
              <a:chOff x="0" y="0"/>
              <a:chExt cx="9922208" cy="1270000"/>
            </a:xfrm>
          </p:grpSpPr>
          <p:sp>
            <p:nvSpPr>
              <p:cNvPr id="89" name="圆角矩形"/>
              <p:cNvSpPr/>
              <p:nvPr/>
            </p:nvSpPr>
            <p:spPr>
              <a:xfrm>
                <a:off x="0" y="0"/>
                <a:ext cx="8881392" cy="1270000"/>
              </a:xfrm>
              <a:prstGeom prst="rect">
                <a:avLst/>
              </a:prstGeom>
              <a:solidFill>
                <a:srgbClr val="2A77E7"/>
              </a:solidFill>
              <a:ln w="12700" cap="flat">
                <a:noFill/>
                <a:miter lim="400000"/>
              </a:ln>
              <a:effectLst>
                <a:outerShdw blurRad="749300" dist="38100" dir="2700000" rotWithShape="0">
                  <a:srgbClr val="000000">
                    <a:alpha val="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 defTabSz="863609">
                  <a:defRPr sz="17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pPr>
                <a:endParaRPr sz="54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0" name="第一部分"/>
              <p:cNvSpPr txBox="1"/>
              <p:nvPr/>
            </p:nvSpPr>
            <p:spPr>
              <a:xfrm>
                <a:off x="1412787" y="249464"/>
                <a:ext cx="8509421" cy="83910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/>
                <a:r>
                  <a:rPr lang="en-US" altLang="zh-CN" sz="5400" dirty="0" smtClean="0">
                    <a:solidFill>
                      <a:srgbClr val="FFFFFF"/>
                    </a:solidFill>
                    <a:latin typeface="+mn-lt"/>
                    <a:ea typeface="+mn-ea"/>
                    <a:cs typeface="+mn-ea"/>
                    <a:sym typeface="+mn-lt"/>
                  </a:rPr>
                  <a:t>KMP</a:t>
                </a:r>
                <a:r>
                  <a:rPr lang="zh-CN" altLang="en-US" sz="5400" dirty="0" smtClean="0">
                    <a:solidFill>
                      <a:srgbClr val="FFFFFF"/>
                    </a:solidFill>
                    <a:latin typeface="+mn-lt"/>
                    <a:ea typeface="+mn-ea"/>
                    <a:cs typeface="+mn-ea"/>
                    <a:sym typeface="+mn-lt"/>
                  </a:rPr>
                  <a:t>算法</a:t>
                </a:r>
                <a:endParaRPr lang="zh-CN" altLang="en-US" sz="5400" dirty="0">
                  <a:solidFill>
                    <a:srgbClr val="FFFFFF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8" name="成组"/>
          <p:cNvGrpSpPr/>
          <p:nvPr/>
        </p:nvGrpSpPr>
        <p:grpSpPr>
          <a:xfrm>
            <a:off x="9437463" y="3226261"/>
            <a:ext cx="11747134" cy="1270000"/>
            <a:chOff x="0" y="0"/>
            <a:chExt cx="11747134" cy="127000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69" name="椭圆 23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73" name="圆形"/>
              <p:cNvSpPr/>
              <p:nvPr/>
            </p:nvSpPr>
            <p:spPr>
              <a:xfrm>
                <a:off x="0" y="0"/>
                <a:ext cx="1270000" cy="1270000"/>
              </a:xfrm>
              <a:prstGeom prst="rect">
                <a:avLst/>
              </a:prstGeom>
              <a:gradFill flip="none" rotWithShape="1">
                <a:gsLst>
                  <a:gs pos="0">
                    <a:srgbClr val="2E7EEE"/>
                  </a:gs>
                  <a:gs pos="70000">
                    <a:srgbClr val="2578ED"/>
                  </a:gs>
                </a:gsLst>
                <a:lin ang="2700000" scaled="0"/>
              </a:gradFill>
              <a:ln w="12700" cap="flat">
                <a:noFill/>
                <a:miter lim="400000"/>
              </a:ln>
              <a:effectLst>
                <a:outerShdw blurRad="749300" dist="38100" dir="2700000" rotWithShape="0">
                  <a:srgbClr val="000000">
                    <a:alpha val="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 defTabSz="863609">
                  <a:defRPr sz="2800" b="1">
                    <a:solidFill>
                      <a:srgbClr val="FFFFFF"/>
                    </a:solidFill>
                    <a:latin typeface="Source Han Serif CN"/>
                    <a:ea typeface="Source Han Serif CN"/>
                    <a:cs typeface="Source Han Serif CN"/>
                    <a:sym typeface="Source Han Serif CN"/>
                  </a:defRPr>
                </a:pPr>
                <a:endParaRPr sz="54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4" name="1"/>
              <p:cNvSpPr txBox="1"/>
              <p:nvPr/>
            </p:nvSpPr>
            <p:spPr>
              <a:xfrm>
                <a:off x="220506" y="191261"/>
                <a:ext cx="898026" cy="90714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/>
                <a:endParaRPr sz="5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70" name="矩形: 圆角 28"/>
            <p:cNvGrpSpPr/>
            <p:nvPr/>
          </p:nvGrpSpPr>
          <p:grpSpPr>
            <a:xfrm>
              <a:off x="1824925" y="0"/>
              <a:ext cx="9922209" cy="1270000"/>
              <a:chOff x="0" y="0"/>
              <a:chExt cx="9922208" cy="1270000"/>
            </a:xfrm>
          </p:grpSpPr>
          <p:sp>
            <p:nvSpPr>
              <p:cNvPr id="71" name="圆角矩形"/>
              <p:cNvSpPr/>
              <p:nvPr/>
            </p:nvSpPr>
            <p:spPr>
              <a:xfrm>
                <a:off x="0" y="0"/>
                <a:ext cx="8881392" cy="1270000"/>
              </a:xfrm>
              <a:prstGeom prst="rect">
                <a:avLst/>
              </a:prstGeom>
              <a:solidFill>
                <a:srgbClr val="2A77E7"/>
              </a:solidFill>
              <a:ln w="12700" cap="flat">
                <a:noFill/>
                <a:miter lim="400000"/>
              </a:ln>
              <a:effectLst>
                <a:outerShdw blurRad="749300" dist="38100" dir="2700000" rotWithShape="0">
                  <a:srgbClr val="000000">
                    <a:alpha val="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 defTabSz="863609">
                  <a:defRPr sz="17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pPr>
                <a:endParaRPr sz="54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2" name="第一部分"/>
              <p:cNvSpPr txBox="1"/>
              <p:nvPr/>
            </p:nvSpPr>
            <p:spPr>
              <a:xfrm>
                <a:off x="1412787" y="249464"/>
                <a:ext cx="8509421" cy="83910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defPPr marL="0" marR="0" indent="0" algn="l" defTabSz="82634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2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1pPr>
                <a:lvl2pPr marL="0" marR="0" indent="413172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2pPr>
                <a:lvl3pPr marL="0" marR="0" indent="82634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3pPr>
                <a:lvl4pPr marL="0" marR="0" indent="1239515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4pPr>
                <a:lvl5pPr marL="0" marR="0" indent="1652687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5pPr>
                <a:lvl6pPr marL="0" marR="0" indent="2065858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6pPr>
                <a:lvl7pPr marL="0" marR="0" indent="2479030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7pPr>
                <a:lvl8pPr marL="0" marR="0" indent="2892201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8pPr>
                <a:lvl9pPr marL="0" marR="0" indent="3305373" algn="ctr" defTabSz="2203582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169" b="0" i="0" u="none" strike="noStrike" cap="none" spc="0" normalizeH="0" baseline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Neue" panose="02000503000000020004"/>
                  </a:defRPr>
                </a:lvl9pPr>
              </a:lstStyle>
              <a:p>
                <a:pPr algn="l"/>
                <a:r>
                  <a:rPr lang="zh-CN" altLang="en-US" sz="5400" dirty="0" smtClean="0">
                    <a:solidFill>
                      <a:srgbClr val="FFFFFF"/>
                    </a:solidFill>
                    <a:latin typeface="+mn-lt"/>
                    <a:ea typeface="+mn-ea"/>
                    <a:cs typeface="+mn-ea"/>
                    <a:sym typeface="+mn-lt"/>
                  </a:rPr>
                  <a:t>字符串函数</a:t>
                </a:r>
                <a:endParaRPr lang="zh-CN" altLang="en-US" sz="5400" dirty="0">
                  <a:solidFill>
                    <a:srgbClr val="FFFFFF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10299315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10" name="内容占位符 2"/>
          <p:cNvSpPr txBox="1">
            <a:spLocks/>
          </p:cNvSpPr>
          <p:nvPr/>
        </p:nvSpPr>
        <p:spPr>
          <a:xfrm>
            <a:off x="1225827" y="2984369"/>
            <a:ext cx="13484086" cy="8713033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457200" indent="-457200" algn="l" defTabSz="1828800" eaLnBrk="1" hangingPunct="1">
              <a:lnSpc>
                <a:spcPct val="90000"/>
              </a:lnSpc>
              <a:spcBef>
                <a:spcPct val="40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400050" lvl="1" indent="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defRPr sz="4800" kern="1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2286000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</a:defRPr>
            </a:lvl3pPr>
            <a:lvl4pPr marL="3200400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4pPr>
            <a:lvl5pPr marL="4114800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5pPr>
            <a:lvl6pPr marL="5029200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6pPr>
            <a:lvl7pPr marL="5943600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7pPr>
            <a:lvl8pPr marL="6857365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8pPr>
            <a:lvl9pPr marL="7771765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例如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= “abcxyz123”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 = “123”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第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轮匹配：比较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S[0]~S[2]=”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abc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P[0]~P[2]=”123”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。发现第一个字符就不同，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P[0] ≠ S[0]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，称为“失配”，后面的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P[1]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P[2]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不用再比较了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第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轮匹配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…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第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轮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匹配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60800" y="2494507"/>
            <a:ext cx="7323503" cy="1064640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86901094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暴力法在特殊情况下很好</a:t>
              </a:r>
            </a:p>
          </p:txBody>
        </p:sp>
      </p:grpSp>
      <p:sp>
        <p:nvSpPr>
          <p:cNvPr id="10" name="内容占位符 2"/>
          <p:cNvSpPr txBox="1">
            <a:spLocks/>
          </p:cNvSpPr>
          <p:nvPr/>
        </p:nvSpPr>
        <p:spPr>
          <a:xfrm>
            <a:off x="1849877" y="2973908"/>
            <a:ext cx="20684246" cy="8713033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457200" indent="-457200" algn="l" defTabSz="1828800" eaLnBrk="1" hangingPunct="1">
              <a:lnSpc>
                <a:spcPct val="90000"/>
              </a:lnSpc>
              <a:spcBef>
                <a:spcPct val="40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400050" lvl="1" indent="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defRPr sz="4800" kern="1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2286000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</a:defRPr>
            </a:lvl3pPr>
            <a:lvl4pPr marL="3200400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4pPr>
            <a:lvl5pPr marL="4114800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5pPr>
            <a:lvl6pPr marL="5029200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6pPr>
            <a:lvl7pPr marL="5943600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7pPr>
            <a:lvl8pPr marL="6857365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8pPr>
            <a:lvl9pPr marL="7771765" indent="-457200" algn="l" defTabSz="1828800" eaLnBrk="1" hangingPunct="1">
              <a:lnSpc>
                <a:spcPct val="90000"/>
              </a:lnSpc>
              <a:spcBef>
                <a:spcPct val="20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/>
              <a:t>特征：</a:t>
            </a:r>
            <a:r>
              <a:rPr lang="en-US" altLang="zh-CN" dirty="0"/>
              <a:t>P</a:t>
            </a:r>
            <a:r>
              <a:rPr lang="zh-CN" altLang="en-US" dirty="0"/>
              <a:t>和</a:t>
            </a:r>
            <a:r>
              <a:rPr lang="en-US" altLang="zh-CN" dirty="0"/>
              <a:t>S</a:t>
            </a:r>
            <a:r>
              <a:rPr lang="zh-CN" altLang="en-US" dirty="0"/>
              <a:t>的字符基本都不一样。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/>
              <a:t>每次匹配时，第</a:t>
            </a:r>
            <a:r>
              <a:rPr lang="en-US" altLang="zh-CN" dirty="0"/>
              <a:t>1</a:t>
            </a:r>
            <a:r>
              <a:rPr lang="zh-CN" altLang="en-US" dirty="0"/>
              <a:t>个字符就对不上，不用继续匹配</a:t>
            </a:r>
            <a:r>
              <a:rPr lang="en-US" altLang="zh-CN" dirty="0"/>
              <a:t>P</a:t>
            </a:r>
            <a:r>
              <a:rPr lang="zh-CN" altLang="en-US" dirty="0"/>
              <a:t>后面的字符。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/>
              <a:t>复杂度</a:t>
            </a:r>
            <a:r>
              <a:rPr lang="en-US" altLang="zh-CN" dirty="0"/>
              <a:t>O(</a:t>
            </a:r>
            <a:r>
              <a:rPr lang="en-US" altLang="zh-CN" dirty="0" err="1"/>
              <a:t>n+m</a:t>
            </a:r>
            <a:r>
              <a:rPr lang="en-US" altLang="zh-CN" dirty="0"/>
              <a:t>)</a:t>
            </a:r>
          </a:p>
        </p:txBody>
      </p:sp>
      <p:pic>
        <p:nvPicPr>
          <p:cNvPr id="2050" name="Picture 2" descr="C:\Users\ECUST\AppData\Local\Temp\ksohtml12676\wps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499" y="7646927"/>
            <a:ext cx="10911179" cy="225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59638196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89380" y="3780975"/>
            <a:ext cx="11233248" cy="905192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48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的前</a:t>
            </a:r>
            <a:r>
              <a:rPr lang="en-US" altLang="zh-CN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m-1</a:t>
            </a:r>
            <a:r>
              <a:rPr lang="zh-CN" alt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个都容易找到匹配</a:t>
            </a:r>
            <a:endParaRPr lang="en-US" altLang="zh-CN" sz="48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只有最后一个不匹配</a:t>
            </a:r>
            <a:endParaRPr lang="en-US" altLang="zh-CN" sz="48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复杂度退化成</a:t>
            </a:r>
            <a:r>
              <a:rPr lang="en-US" altLang="zh-CN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O(nm)</a:t>
            </a:r>
            <a:r>
              <a:rPr lang="zh-CN" alt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zh-CN" altLang="en-US" sz="48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12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3" name="图像" descr="图像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027" y="1215"/>
              <a:ext cx="2412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如果情况比较坏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7348" y="3296471"/>
            <a:ext cx="7705165" cy="849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5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0"/>
    </mc:Choice>
    <mc:Fallback xmlns="">
      <p:transition spd="slow" advTm="4678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719" y="2989762"/>
            <a:ext cx="13612181" cy="905192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朴素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模式匹配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算法：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每次失配之后，指向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指针都要回溯，而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指针都要回到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，重新开始下一轮的匹配。这是朴素算法低效的原因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每次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新的匹配都需要重新对比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的全部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个字符，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这做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了重复操作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例如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第一轮匹配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的前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个字符“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aaa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的“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aab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，第二轮从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的第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个字符‘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a’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开始，与和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的第一个字符‘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a’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比较，这其实不必要，因为在第一轮比较时已经检查过这两个字符，知道它们相同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如果记住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每次的比较，用于指导下一次比较，使得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指针不用回溯，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就能提高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效率。</a:t>
            </a:r>
          </a:p>
        </p:txBody>
      </p:sp>
      <p:pic>
        <p:nvPicPr>
          <p:cNvPr id="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12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3" name="图像" descr="图像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027" y="1215"/>
              <a:ext cx="2412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朴素算法为什么低效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7348" y="3296471"/>
            <a:ext cx="7705165" cy="849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08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0"/>
    </mc:Choice>
    <mc:Fallback xmlns="">
      <p:transition spd="slow" advTm="46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719" y="2989762"/>
            <a:ext cx="12235367" cy="905192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KMP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算法：在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任何情况下都能达到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O(n + m)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复杂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度。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zh-CN" altLang="en-US" sz="4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朴素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模式匹配算法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的缺点：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每次失配之后，指向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指针都要回溯，而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指针都要回到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，重新开始下一轮的匹配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sz="4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KMP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算法：</a:t>
            </a:r>
            <a:r>
              <a:rPr lang="en-US" altLang="zh-CN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4000" dirty="0" err="1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指针不用回溯，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极大优化了匹配计算。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7348" y="3296471"/>
            <a:ext cx="7705165" cy="8498343"/>
          </a:xfrm>
          <a:prstGeom prst="rect">
            <a:avLst/>
          </a:prstGeom>
        </p:spPr>
      </p:pic>
      <p:pic>
        <p:nvPicPr>
          <p:cNvPr id="9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12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3" name="图像" descr="图像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027" y="1215"/>
              <a:ext cx="2412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9.4 KMP</a:t>
              </a:r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算法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027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0"/>
    </mc:Choice>
    <mc:Fallback xmlns="">
      <p:transition spd="slow" advTm="46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80119" y="3759852"/>
            <a:ext cx="13564556" cy="905192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如何让</a:t>
            </a:r>
            <a:r>
              <a:rPr lang="en-US" altLang="zh-CN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的指针</a:t>
            </a:r>
            <a:r>
              <a:rPr lang="en-US" altLang="zh-CN" sz="48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不回溯，</a:t>
            </a:r>
            <a:r>
              <a:rPr lang="en-US" altLang="zh-CN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的指针</a:t>
            </a:r>
            <a:r>
              <a:rPr lang="en-US" altLang="zh-CN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不回到</a:t>
            </a:r>
            <a:r>
              <a:rPr lang="en-US" altLang="zh-CN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 sz="48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？</a:t>
            </a:r>
            <a:endParaRPr lang="en-US" altLang="zh-CN" sz="48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sz="48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12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3" name="图像" descr="图像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027" y="1215"/>
              <a:ext cx="2412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模式串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P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的特征与匹配的关系</a:t>
              </a:r>
            </a:p>
          </p:txBody>
        </p:sp>
      </p:grpSp>
      <p:pic>
        <p:nvPicPr>
          <p:cNvPr id="1026" name="Picture 2" descr="C:\Users\ECUST\AppData\Local\Temp\ksohtml10696\wps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1025" y="5273674"/>
            <a:ext cx="6705600" cy="3012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630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0"/>
    </mc:Choice>
    <mc:Fallback xmlns="">
      <p:transition spd="slow" advTm="4678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718" y="2989762"/>
            <a:ext cx="14031281" cy="905192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sz="4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44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 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 “</a:t>
            </a:r>
            <a:r>
              <a:rPr lang="en-US" altLang="zh-CN" sz="4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abcabcd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en-US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 = “</a:t>
            </a:r>
            <a:r>
              <a:rPr lang="en-US" altLang="zh-CN" sz="4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abcd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en-US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en-US" sz="44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第一次失配点：</a:t>
            </a:r>
            <a:r>
              <a:rPr lang="en-US" altLang="zh-CN" sz="4400" dirty="0" err="1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44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 3</a:t>
            </a:r>
            <a:r>
              <a:rPr lang="zh-CN" altLang="en-US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 = 3</a:t>
            </a:r>
            <a:r>
              <a:rPr lang="zh-CN" altLang="en-US" sz="44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4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4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失配</a:t>
            </a:r>
            <a:r>
              <a:rPr lang="zh-CN" altLang="en-US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点之前的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的每个字符都</a:t>
            </a:r>
            <a:r>
              <a:rPr lang="zh-CN" altLang="en-US" sz="44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不同：</a:t>
            </a:r>
            <a:r>
              <a:rPr lang="en-US" altLang="zh-CN" sz="44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P[0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] ≠ P[1] ≠ P[2]</a:t>
            </a:r>
            <a:r>
              <a:rPr lang="zh-CN" altLang="en-US" sz="44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；</a:t>
            </a:r>
            <a:endParaRPr lang="en-US" altLang="zh-CN" sz="44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4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失配</a:t>
            </a:r>
            <a:r>
              <a:rPr lang="zh-CN" altLang="en-US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点之前的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4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相同</a:t>
            </a:r>
            <a:r>
              <a:rPr lang="zh-CN" altLang="en-US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44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P[0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] = S[0]</a:t>
            </a:r>
            <a:r>
              <a:rPr lang="zh-CN" altLang="en-US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P[1] = S[1]</a:t>
            </a:r>
            <a:r>
              <a:rPr lang="zh-CN" altLang="en-US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P[2] = S[2]</a:t>
            </a:r>
            <a:r>
              <a:rPr lang="zh-CN" altLang="en-US" sz="4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</a:p>
        </p:txBody>
      </p:sp>
      <p:pic>
        <p:nvPicPr>
          <p:cNvPr id="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12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3" name="图像" descr="图像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027" y="1215"/>
              <a:ext cx="2412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（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1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）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P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在失配点之前的每个字符都不同</a:t>
              </a:r>
            </a:p>
          </p:txBody>
        </p:sp>
      </p:grpSp>
      <p:pic>
        <p:nvPicPr>
          <p:cNvPr id="1026" name="Picture 2" descr="C:\Users\ECUST\AppData\Local\Temp\ksohtml10696\wps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1025" y="5273674"/>
            <a:ext cx="6705600" cy="3012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888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0"/>
    </mc:Choice>
    <mc:Fallback xmlns="">
      <p:transition spd="slow" advTm="46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719" y="2989762"/>
            <a:ext cx="13564556" cy="905192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下一步如果按朴素方法，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要回到位置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要回溯到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，去比较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P[0]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S[1]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sz="4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KMP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的优化：不用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回溯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从</a:t>
            </a:r>
            <a:r>
              <a:rPr lang="en-US" altLang="zh-CN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P[0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] ≠ P[1]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P[1] = S[1]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推出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P[0] ≠ S[1]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，所以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不用回溯到位置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同理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P[0] ≠ S[2]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也不用回溯到位置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所以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完全不用回溯，继续从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= 3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 = 0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开始下一轮的匹配。</a:t>
            </a:r>
          </a:p>
        </p:txBody>
      </p:sp>
      <p:pic>
        <p:nvPicPr>
          <p:cNvPr id="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35" y="-30121"/>
            <a:ext cx="24382730" cy="2617969"/>
            <a:chOff x="0" y="-48"/>
            <a:chExt cx="38400" cy="4123"/>
          </a:xfrm>
        </p:grpSpPr>
        <p:sp>
          <p:nvSpPr>
            <p:cNvPr id="12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3" name="图像" descr="图像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027" y="1215"/>
              <a:ext cx="24127" cy="28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（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1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）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P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在失配点之前的每个字符都不同</a:t>
              </a:r>
            </a:p>
            <a:p>
              <a:pPr algn="l"/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pic>
        <p:nvPicPr>
          <p:cNvPr id="1026" name="Picture 2" descr="C:\Users\ECUST\AppData\Local\Temp\ksohtml10696\wps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1025" y="5273674"/>
            <a:ext cx="6705600" cy="3012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517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0"/>
    </mc:Choice>
    <mc:Fallback xmlns="">
      <p:transition spd="slow" advTm="46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718" y="3389810"/>
            <a:ext cx="20889281" cy="8651877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当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滑动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到左图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位置时，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所处的位置是失配点，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的阴影部分相同，且阴影内部的字符都不同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下一步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直接把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滑到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位置，此时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不变、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回到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，然后开始下一轮的匹配。</a:t>
            </a:r>
          </a:p>
        </p:txBody>
      </p:sp>
      <p:pic>
        <p:nvPicPr>
          <p:cNvPr id="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35" y="-30121"/>
            <a:ext cx="24382730" cy="2617969"/>
            <a:chOff x="0" y="-48"/>
            <a:chExt cx="38400" cy="4123"/>
          </a:xfrm>
        </p:grpSpPr>
        <p:sp>
          <p:nvSpPr>
            <p:cNvPr id="12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3" name="图像" descr="图像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027" y="1215"/>
              <a:ext cx="24127" cy="28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（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1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）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P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在失配点之前的每个字符都不同</a:t>
              </a:r>
            </a:p>
            <a:p>
              <a:pPr algn="l"/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pic>
        <p:nvPicPr>
          <p:cNvPr id="2050" name="Picture 2" descr="C:\Users\ECUST\AppData\Local\Temp\ksohtml10696\wps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0" y="7359649"/>
            <a:ext cx="13056311" cy="270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248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0"/>
    </mc:Choice>
    <mc:Fallback xmlns="">
      <p:transition spd="slow" advTm="46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718" y="2989762"/>
            <a:ext cx="20889281" cy="905192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再细分两种情况：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相同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的部分是前缀（位于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的最前面）和后缀（在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中位于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前面的部分字符）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sz="4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sz="4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相同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部分不是前缀或后缀。</a:t>
            </a:r>
          </a:p>
        </p:txBody>
      </p:sp>
      <p:pic>
        <p:nvPicPr>
          <p:cNvPr id="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12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3" name="图像" descr="图像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（</a:t>
              </a:r>
              <a:r>
                <a:rPr lang="en-US" altLang="zh-CN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2</a:t>
              </a:r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）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P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在失配点之前的字符有部分相同</a:t>
              </a:r>
            </a:p>
          </p:txBody>
        </p:sp>
      </p:grpSp>
      <p:pic>
        <p:nvPicPr>
          <p:cNvPr id="6146" name="Picture 2" descr="C:\Users\ECUST\AppData\Local\Temp\ksohtml10696\wps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599" y="5578975"/>
            <a:ext cx="9415585" cy="193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ECUST\AppData\Local\Temp\ksohtml10696\wps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599" y="9432925"/>
            <a:ext cx="10106660" cy="189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5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0"/>
    </mc:Choice>
    <mc:Fallback xmlns="">
      <p:transition spd="slow" advTm="4678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9.1 Python</a:t>
              </a:r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的字符串处理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pic>
        <p:nvPicPr>
          <p:cNvPr id="10" name="图片 9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6284863" y="-2287084"/>
            <a:ext cx="11582400" cy="2084286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1" descr="7b0a202020202262756c6c6574223a20227b5c2263617465676f727949645c223a31303030352c5c2274656d706c61746549645c223a32303233313332387d220a7d0a"/>
          <p:cNvSpPr txBox="1"/>
          <p:nvPr/>
        </p:nvSpPr>
        <p:spPr>
          <a:xfrm>
            <a:off x="3393621" y="3111461"/>
            <a:ext cx="20486209" cy="233602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str1="12345678abcdefghi"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print(str1)       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12345678abcdefghi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print(str1[3])    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4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print(str1[2:5])  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345       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截取一部分，左闭右开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print(str1[:5])   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12345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print(str1[2:])   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345678abcdefghi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</a:t>
            </a:r>
            <a:r>
              <a:rPr lang="en-US" altLang="zh-CN" sz="3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(str1))  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输出字符串长度： 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17</a:t>
            </a:r>
          </a:p>
          <a:p>
            <a:pPr algn="l"/>
            <a:endParaRPr lang="en-US" altLang="zh-CN" sz="3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str2="***"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str3="</a:t>
            </a:r>
            <a:r>
              <a:rPr lang="en-US" altLang="zh-CN" sz="3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abc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"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合并字符串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:+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str12=str1+str2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print(str12)      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12345678abcdefghi***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也可以这样合并字符串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print(''.join([str1, str2]))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12345678abcdefghi***</a:t>
            </a:r>
          </a:p>
          <a:p>
            <a:pPr algn="l"/>
            <a:endParaRPr lang="en-US" altLang="zh-CN" sz="3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3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str_list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= list(str1)</a:t>
            </a:r>
          </a:p>
          <a:p>
            <a:pPr algn="l"/>
            <a:r>
              <a:rPr lang="en-US" altLang="zh-CN" sz="3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str_list.insert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(4, "***")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在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str1[4]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插入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aa = ''.join(</a:t>
            </a:r>
            <a:r>
              <a:rPr lang="en-US" altLang="zh-CN" sz="3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str_list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print(aa)          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1234***5678abcdefghi</a:t>
            </a:r>
          </a:p>
          <a:p>
            <a:pPr algn="l"/>
            <a:endParaRPr lang="en-US" altLang="zh-CN" sz="3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重复输出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print(str2*2)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输出：******</a:t>
            </a:r>
          </a:p>
          <a:p>
            <a:pPr algn="l"/>
            <a:endParaRPr lang="zh-CN" altLang="en-US" sz="3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用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\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输出特殊符号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print("\\    \"    \n ")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\ "  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换行</a:t>
            </a:r>
          </a:p>
          <a:p>
            <a:pPr algn="l"/>
            <a:endParaRPr lang="zh-CN" altLang="en-US" sz="3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查找子串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print(str3 in str1)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True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print(str3 not in str1)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False</a:t>
            </a:r>
          </a:p>
          <a:p>
            <a:pPr algn="l"/>
            <a:endParaRPr lang="en-US" altLang="zh-CN" sz="3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str2,str3 = str3,str2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交换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print(str2)        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abc</a:t>
            </a:r>
            <a:endParaRPr lang="en-US" altLang="zh-CN" sz="3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endParaRPr lang="en-US" altLang="zh-CN" sz="3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比较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print(str2 == str3)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False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print(str2 != str3)  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True</a:t>
            </a:r>
          </a:p>
          <a:p>
            <a:pPr algn="l"/>
            <a:endParaRPr lang="en-US" altLang="zh-CN" sz="3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#</a:t>
            </a:r>
            <a:r>
              <a:rPr lang="en-US" altLang="zh-CN" sz="3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str.find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</a:t>
            </a:r>
            <a:r>
              <a:rPr lang="en-US" altLang="zh-CN" sz="3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str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, beg=0, end=</a:t>
            </a:r>
            <a:r>
              <a:rPr lang="en-US" altLang="zh-CN" sz="36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(string))   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指定范围查找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print(str1.find("345"))    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2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print(str1.find("345", 10))  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-1</a:t>
            </a:r>
          </a:p>
          <a:p>
            <a:pPr algn="l"/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print(str1.find("456", 2,20))   #</a:t>
            </a:r>
            <a:r>
              <a:rPr lang="zh-CN" altLang="en-US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输出：</a:t>
            </a:r>
            <a:r>
              <a:rPr lang="en-US" altLang="zh-CN" sz="3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1147665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  <p:bldLst>
      <p:bldP spid="1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718" y="2989762"/>
            <a:ext cx="20889281" cy="905192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前缀和后缀的定义：字符串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，若存在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 = BC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，其中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是任意的非空字符串，称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的前缀；同理可定义后缀，若存在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 = CB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 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是任意非空字符串，称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的后缀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例：</a:t>
            </a:r>
            <a:r>
              <a:rPr lang="en-US" altLang="zh-CN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=”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abcxyabc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，它有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个前缀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{a, ab, 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abc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abcx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abcxy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abcxya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abcxyab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abcxyabc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，也有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个后缀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{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bcxyabc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cxyabc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xyabc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yabc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abc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bc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c}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，前缀和后缀中相同的是”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abc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</a:p>
        </p:txBody>
      </p:sp>
      <p:pic>
        <p:nvPicPr>
          <p:cNvPr id="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12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3" name="图像" descr="图像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相同的部分是</a:t>
              </a:r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前缀和后缀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pic>
        <p:nvPicPr>
          <p:cNvPr id="6146" name="Picture 2" descr="C:\Users\ECUST\AppData\Local\Temp\ksohtml10696\wps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0257" y="8520564"/>
            <a:ext cx="11088124" cy="228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716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0"/>
    </mc:Choice>
    <mc:Fallback xmlns="">
      <p:transition spd="slow" advTm="4678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718" y="2989762"/>
            <a:ext cx="20889281" cy="905192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当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滑动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到左图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位置时，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所处的位置是失配点，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之前的部分与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匹配，且子串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（前缀）和子串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（后缀）相同，设子串长度为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下一步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把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滑到右图位置，让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的子串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的子串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对齐，此时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不变、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 = L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，然后开始下一轮的匹配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altLang="zh-CN" sz="4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指针不用回溯，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指针也不用回到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，而是直接跳回到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位置，大大减少了计算量。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altLang="zh-CN" sz="4000" dirty="0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把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的相同的前缀和后缀定义为“公共前后缀”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等于“最长公共前后缀”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sz="4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12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3" name="图像" descr="图像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相同的部分是</a:t>
              </a:r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前缀和后缀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pic>
        <p:nvPicPr>
          <p:cNvPr id="6146" name="Picture 2" descr="C:\Users\ECUST\AppData\Local\Temp\ksohtml10696\wps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832" y="5853564"/>
            <a:ext cx="11088124" cy="228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050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0"/>
    </mc:Choice>
    <mc:Fallback xmlns="">
      <p:transition spd="slow" advTm="46780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718" y="2989762"/>
            <a:ext cx="20889281" cy="905192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左图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滑动到失配点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，前面的阴影部分是匹配的，且子串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相同，但是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不是前缀（或者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不是后缀），这种情况与“（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在失配点之前的每个字符都不同”类似，下一步滑动到右图位置，即</a:t>
            </a:r>
            <a:r>
              <a:rPr lang="en-US" altLang="zh-CN" sz="4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不变，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回溯到</a:t>
            </a:r>
            <a:r>
              <a:rPr lang="en-US" altLang="zh-CN" sz="4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 sz="4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sz="4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12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3" name="图像" descr="图像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相同的</a:t>
              </a:r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部分</a:t>
              </a:r>
              <a:r>
                <a:rPr lang="zh-CN" altLang="en-US" sz="5600" b="1" spc="600" dirty="0" smtClean="0">
                  <a:solidFill>
                    <a:srgbClr val="FF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不</a:t>
              </a:r>
              <a:r>
                <a:rPr lang="zh-CN" altLang="en-US" sz="5600" b="1" spc="6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是前缀和后缀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pic>
        <p:nvPicPr>
          <p:cNvPr id="7170" name="Picture 2" descr="C:\Users\ECUST\AppData\Local\Temp\ksohtml10696\wps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00" y="7515725"/>
            <a:ext cx="11678432" cy="219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793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0"/>
    </mc:Choice>
    <mc:Fallback xmlns="">
      <p:transition spd="slow" advTm="46780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1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最长公共前后缀和</a:t>
              </a:r>
              <a:r>
                <a:rPr lang="en-US" altLang="zh-CN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Next[]</a:t>
              </a:r>
              <a:r>
                <a:rPr lang="zh-CN" altLang="en-US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数组</a:t>
              </a:r>
            </a:p>
          </p:txBody>
        </p:sp>
      </p:grpSp>
      <p:sp>
        <p:nvSpPr>
          <p:cNvPr id="9" name="文本框 8" descr="7b0a202020202262756c6c6574223a20227b5c2263617465676f727949645c223a31303030352c5c2274656d706c61746549645c223a32303233313332387d220a7d0a"/>
          <p:cNvSpPr txBox="1"/>
          <p:nvPr/>
        </p:nvSpPr>
        <p:spPr>
          <a:xfrm>
            <a:off x="1357367" y="3783476"/>
            <a:ext cx="2200232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不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回溯</a:t>
            </a:r>
            <a:r>
              <a:rPr lang="en-US" altLang="zh-CN" sz="44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完全可行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endParaRPr lang="en-US" altLang="zh-CN" sz="44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关键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在于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的前缀和后缀。</a:t>
            </a:r>
          </a:p>
          <a:p>
            <a:pPr algn="l">
              <a:lnSpc>
                <a:spcPct val="150000"/>
              </a:lnSpc>
            </a:pP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计算每个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P[j]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的前缀、后缀，记录在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Next[]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数组中，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Next[j]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的值等于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P[0] ~ P[j-1]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这部分子串的前缀集合和后缀集合的最长交集的长度，把这个最长交集称为“最长公共前后缀”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endParaRPr lang="en-US" altLang="zh-CN" sz="44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83675645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1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Next</a:t>
              </a:r>
              <a:r>
                <a:rPr lang="en-US" altLang="zh-CN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[]</a:t>
              </a:r>
              <a:r>
                <a:rPr lang="zh-CN" altLang="en-US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数组的计算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sp>
        <p:nvSpPr>
          <p:cNvPr id="9" name="文本框 8" descr="7b0a202020202262756c6c6574223a20227b5c2263617465676f727949645c223a31303030352c5c2274656d706c61746549645c223a32303233313332387d220a7d0a"/>
          <p:cNvSpPr txBox="1"/>
          <p:nvPr/>
        </p:nvSpPr>
        <p:spPr>
          <a:xfrm>
            <a:off x="976367" y="3459626"/>
            <a:ext cx="2200232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例：</a:t>
            </a:r>
            <a:r>
              <a:rPr lang="en-US" altLang="zh-CN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 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= “</a:t>
            </a:r>
            <a:r>
              <a:rPr lang="en-US" altLang="zh-CN" sz="44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abcaab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”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，计算过程如下表，每一行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</a:t>
            </a:r>
            <a:r>
              <a:rPr lang="zh-CN" altLang="en-US" sz="4400" dirty="0">
                <a:solidFill>
                  <a:srgbClr val="FF0000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红色</a:t>
            </a:r>
            <a:r>
              <a:rPr lang="zh-CN" altLang="en-US" sz="44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子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串是最长公共前后缀。</a:t>
            </a:r>
            <a:endParaRPr lang="en-US" sz="4400" dirty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3086100" y="5772150"/>
          <a:ext cx="16511430" cy="56336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1023">
                  <a:extLst>
                    <a:ext uri="{9D8B030D-6E8A-4147-A177-3AD203B41FA5}">
                      <a16:colId xmlns:a16="http://schemas.microsoft.com/office/drawing/2014/main" val="470615402"/>
                    </a:ext>
                  </a:extLst>
                </a:gridCol>
                <a:gridCol w="3014057">
                  <a:extLst>
                    <a:ext uri="{9D8B030D-6E8A-4147-A177-3AD203B41FA5}">
                      <a16:colId xmlns:a16="http://schemas.microsoft.com/office/drawing/2014/main" val="2217422510"/>
                    </a:ext>
                  </a:extLst>
                </a:gridCol>
                <a:gridCol w="5126713">
                  <a:extLst>
                    <a:ext uri="{9D8B030D-6E8A-4147-A177-3AD203B41FA5}">
                      <a16:colId xmlns:a16="http://schemas.microsoft.com/office/drawing/2014/main" val="1012854922"/>
                    </a:ext>
                  </a:extLst>
                </a:gridCol>
                <a:gridCol w="5108113">
                  <a:extLst>
                    <a:ext uri="{9D8B030D-6E8A-4147-A177-3AD203B41FA5}">
                      <a16:colId xmlns:a16="http://schemas.microsoft.com/office/drawing/2014/main" val="2386964889"/>
                    </a:ext>
                  </a:extLst>
                </a:gridCol>
                <a:gridCol w="2201524">
                  <a:extLst>
                    <a:ext uri="{9D8B030D-6E8A-4147-A177-3AD203B41FA5}">
                      <a16:colId xmlns:a16="http://schemas.microsoft.com/office/drawing/2014/main" val="4056576481"/>
                    </a:ext>
                  </a:extLst>
                </a:gridCol>
              </a:tblGrid>
              <a:tr h="11714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</a:t>
                      </a:r>
                      <a:endParaRPr 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P[0] ~ P[j-1]</a:t>
                      </a:r>
                      <a:endParaRPr 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前缀</a:t>
                      </a:r>
                      <a:endParaRPr lang="zh-CN" alt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后缀</a:t>
                      </a:r>
                      <a:endParaRPr lang="zh-CN" alt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Next[j]</a:t>
                      </a:r>
                      <a:endParaRPr 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2084082922"/>
                  </a:ext>
                </a:extLst>
              </a:tr>
              <a:tr h="69693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空</a:t>
                      </a:r>
                      <a:endParaRPr lang="zh-CN" alt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空</a:t>
                      </a:r>
                      <a:endParaRPr lang="zh-CN" alt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zh-CN" alt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1176892990"/>
                  </a:ext>
                </a:extLst>
              </a:tr>
              <a:tr h="69693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</a:t>
                      </a:r>
                      <a:endParaRPr 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zh-CN" alt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2667002207"/>
                  </a:ext>
                </a:extLst>
              </a:tr>
              <a:tr h="69693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abc</a:t>
                      </a:r>
                      <a:endParaRPr 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a, ab</a:t>
                      </a:r>
                      <a:endParaRPr 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bc</a:t>
                      </a: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c </a:t>
                      </a:r>
                      <a:endParaRPr 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zh-CN" alt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909710234"/>
                  </a:ext>
                </a:extLst>
              </a:tr>
              <a:tr h="69693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zh-CN" alt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abca</a:t>
                      </a:r>
                      <a:endParaRPr 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u="sng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ab, </a:t>
                      </a:r>
                      <a:r>
                        <a:rPr lang="en-US" sz="4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abc</a:t>
                      </a:r>
                      <a:endParaRPr 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bca</a:t>
                      </a: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ca, </a:t>
                      </a:r>
                      <a:r>
                        <a:rPr lang="en-US" sz="4000" u="sng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36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604843724"/>
                  </a:ext>
                </a:extLst>
              </a:tr>
              <a:tr h="69693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CN" alt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abcaa</a:t>
                      </a:r>
                      <a:endParaRPr 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u="sng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ab, </a:t>
                      </a:r>
                      <a:r>
                        <a:rPr lang="en-US" sz="4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abc</a:t>
                      </a: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4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abca</a:t>
                      </a:r>
                      <a:endParaRPr 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bcaa</a:t>
                      </a: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4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caa</a:t>
                      </a: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aa, </a:t>
                      </a:r>
                      <a:r>
                        <a:rPr lang="en-US" sz="4000" u="sng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645722430"/>
                  </a:ext>
                </a:extLst>
              </a:tr>
              <a:tr h="69693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zh-CN" alt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abcaab</a:t>
                      </a:r>
                      <a:endParaRPr lang="en-US" sz="36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a, </a:t>
                      </a:r>
                      <a:r>
                        <a:rPr lang="pt-BR" sz="4000" u="sng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</a:t>
                      </a:r>
                      <a:r>
                        <a:rPr lang="pt-BR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abc, abca, abcaa</a:t>
                      </a:r>
                      <a:endParaRPr lang="pt-BR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bcaab, caab, aab, </a:t>
                      </a:r>
                      <a:r>
                        <a:rPr lang="de-DE" sz="4000" u="sng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</a:t>
                      </a:r>
                      <a:r>
                        <a:rPr lang="de-DE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b </a:t>
                      </a:r>
                      <a:endParaRPr lang="de-DE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4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36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1125760354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496024144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1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Next</a:t>
              </a:r>
              <a:r>
                <a:rPr lang="en-US" altLang="zh-CN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[]</a:t>
              </a:r>
              <a:r>
                <a:rPr lang="zh-CN" altLang="en-US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数组的计算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sp>
        <p:nvSpPr>
          <p:cNvPr id="9" name="文本框 8" descr="7b0a202020202262756c6c6574223a20227b5c2263617465676f727949645c223a31303030352c5c2274656d706c61746549645c223a32303233313332387d220a7d0a"/>
          <p:cNvSpPr txBox="1"/>
          <p:nvPr/>
        </p:nvSpPr>
        <p:spPr>
          <a:xfrm>
            <a:off x="862067" y="2836385"/>
            <a:ext cx="2200232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计算</a:t>
            </a:r>
            <a:r>
              <a:rPr lang="en-US" altLang="zh-CN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Next[]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：复杂度</a:t>
            </a:r>
            <a:r>
              <a:rPr lang="en-US" altLang="zh-CN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O(m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)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的方法，利用前缀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和后缀的关系，从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递推到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Next[i+1]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假设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已经算出</a:t>
            </a:r>
            <a:r>
              <a:rPr lang="en-US" altLang="zh-CN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</a:t>
            </a:r>
            <a:r>
              <a:rPr lang="en-US" altLang="zh-CN" sz="40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，它对应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P[0]~P[i-1]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这部分子串的后缀和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前缀。</a:t>
            </a:r>
            <a:endParaRPr lang="en-US" altLang="zh-CN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阴影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部分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w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是最长交集，交集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w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的长度等于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上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半部分的阴影所示的后缀的最后一个字符是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P[i-1]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；</a:t>
            </a:r>
            <a:endParaRPr lang="en-US" altLang="zh-CN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下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半部分阴影所示前缀的第一个字符是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P[0]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，最后一个字符是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P[j]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j = Next[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]-1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</p:txBody>
      </p:sp>
      <p:pic>
        <p:nvPicPr>
          <p:cNvPr id="10242" name="Picture 2" descr="C:\Users\ECUST\AppData\Local\Temp\ksohtml10696\wps7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887" y="7887243"/>
            <a:ext cx="9035001" cy="424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1061501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1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Next</a:t>
              </a:r>
              <a:r>
                <a:rPr lang="en-US" altLang="zh-CN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[]</a:t>
              </a:r>
              <a:r>
                <a:rPr lang="zh-CN" altLang="en-US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数组的计算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sp>
        <p:nvSpPr>
          <p:cNvPr id="9" name="文本框 8" descr="7b0a202020202262756c6c6574223a20227b5c2263617465676f727949645c223a31303030352c5c2274656d706c61746549645c223a32303233313332387d220a7d0a"/>
          <p:cNvSpPr txBox="1"/>
          <p:nvPr/>
        </p:nvSpPr>
        <p:spPr>
          <a:xfrm>
            <a:off x="862067" y="2836385"/>
            <a:ext cx="2200232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推广到</a:t>
            </a:r>
            <a:r>
              <a:rPr lang="en-US" altLang="zh-CN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Next[i+1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，它对应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P[0]~P[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的后缀和前缀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此时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后缀的最后一个字符是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，与这个字符相对应，把前缀的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也往后移一个字符，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j = Next[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。判断两种情况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：</a:t>
            </a:r>
            <a:endParaRPr lang="en-US" altLang="zh-CN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（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1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）若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</a:t>
            </a:r>
            <a:r>
              <a:rPr lang="en-US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 = P[j]，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则新的交集等于“阴影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w+ P[</a:t>
            </a:r>
            <a:r>
              <a:rPr lang="en-US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]”，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交集的长度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Next[i+1] = Next[</a:t>
            </a:r>
            <a:r>
              <a:rPr lang="en-US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]+1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 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</p:txBody>
      </p:sp>
      <p:pic>
        <p:nvPicPr>
          <p:cNvPr id="10244" name="Picture 4" descr="C:\Users\ECUST\AppData\Local\Temp\ksohtml10696\wps8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453" y="6963914"/>
            <a:ext cx="6305550" cy="4232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4681118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1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Next</a:t>
              </a:r>
              <a:r>
                <a:rPr lang="en-US" altLang="zh-CN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[]</a:t>
              </a:r>
              <a:r>
                <a:rPr lang="zh-CN" altLang="en-US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数组的计算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sp>
        <p:nvSpPr>
          <p:cNvPr id="9" name="文本框 8" descr="7b0a202020202262756c6c6574223a20227b5c2263617465676f727949645c223a31303030352c5c2274656d706c61746549645c223a32303233313332387d220a7d0a"/>
          <p:cNvSpPr txBox="1"/>
          <p:nvPr/>
        </p:nvSpPr>
        <p:spPr>
          <a:xfrm>
            <a:off x="862067" y="2836385"/>
            <a:ext cx="2200232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（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2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）若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 ≠ P[j]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，说明后缀的“阴影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w+P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[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]”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与前缀的“阴影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w+P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[j]”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不匹配，只能缩小范围找新的交集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</p:txBody>
      </p:sp>
      <p:pic>
        <p:nvPicPr>
          <p:cNvPr id="10246" name="Picture 6" descr="C:\Users\ECUST\AppData\Local\Temp\ksohtml10696\wps9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6166" y="4872205"/>
            <a:ext cx="7098983" cy="3760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1737320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1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Next</a:t>
              </a:r>
              <a:r>
                <a:rPr lang="en-US" altLang="zh-CN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[]</a:t>
              </a:r>
              <a:r>
                <a:rPr lang="zh-CN" altLang="en-US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数组的计算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sp>
        <p:nvSpPr>
          <p:cNvPr id="9" name="文本框 8" descr="7b0a202020202262756c6c6574223a20227b5c2263617465676f727949645c223a31303030352c5c2274656d706c61746549645c223a32303233313332387d220a7d0a"/>
          <p:cNvSpPr txBox="1"/>
          <p:nvPr/>
        </p:nvSpPr>
        <p:spPr>
          <a:xfrm>
            <a:off x="862067" y="2836385"/>
            <a:ext cx="22002323" cy="898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下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图合并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了前缀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和后缀，画出完整的子串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P[0]~P[</a:t>
            </a:r>
            <a:r>
              <a:rPr lang="en-US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]，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最后的字符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</a:t>
            </a:r>
            <a:r>
              <a:rPr lang="en-US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和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P[j]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不等。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</p:txBody>
      </p:sp>
      <p:pic>
        <p:nvPicPr>
          <p:cNvPr id="10248" name="Picture 8" descr="C:\Users\ECUST\AppData\Local\Temp\ksohtml10696\wps10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032" y="8816772"/>
            <a:ext cx="9890467" cy="2759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C:\Users\ECUST\AppData\Local\Temp\ksohtml10696\wps9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138" y="3735221"/>
            <a:ext cx="7314957" cy="387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8419288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1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CN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Next</a:t>
              </a:r>
              <a:r>
                <a:rPr lang="en-US" altLang="zh-CN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[]</a:t>
              </a:r>
              <a:r>
                <a:rPr lang="zh-CN" altLang="en-US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数组的计算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sp>
        <p:nvSpPr>
          <p:cNvPr id="9" name="文本框 8" descr="7b0a202020202262756c6c6574223a20227b5c2263617465676f727949645c223a31303030352c5c2274656d706c61746549645c223a32303233313332387d220a7d0a"/>
          <p:cNvSpPr txBox="1"/>
          <p:nvPr/>
        </p:nvSpPr>
        <p:spPr>
          <a:xfrm>
            <a:off x="862067" y="2836385"/>
            <a:ext cx="2200232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把前缀往后滑动，也就是通过减小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来缩小前缀的范围，直到找到一个匹配的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 = P[j]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为止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如何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减小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？只能在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w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上继续找最大交集，这个新的最大交集是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Next[j]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，所以更新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j’ = Next[j]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endParaRPr lang="en-US" altLang="zh-CN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下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图斜线阴影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v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是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w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上的最大交集，下一步判断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：</a:t>
            </a:r>
            <a:endParaRPr lang="en-US" altLang="zh-CN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lvl="1"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若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 = P[j’]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，则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Next[i+1]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等于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v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的长度加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1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，即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Next[j’]+1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；</a:t>
            </a:r>
            <a:endParaRPr lang="en-US" altLang="zh-CN" sz="4000" dirty="0" smtClean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  <a:p>
            <a:pPr lvl="1"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若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P[</a:t>
            </a:r>
            <a:r>
              <a:rPr lang="en-US" altLang="zh-CN" sz="4000" dirty="0" err="1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i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] ≠ P[j’]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，继续更新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j’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</p:txBody>
      </p:sp>
      <p:pic>
        <p:nvPicPr>
          <p:cNvPr id="14338" name="Picture 2" descr="C:\Users\ECUST\AppData\Local\Temp\ksohtml10696\wps1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744" y="8477723"/>
            <a:ext cx="7705726" cy="317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72790856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617969"/>
            <a:chOff x="0" y="-48"/>
            <a:chExt cx="38400" cy="4123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28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例题：单词分析 </a:t>
              </a:r>
              <a:r>
                <a:rPr lang="en-US" altLang="zh-CN" sz="5600" b="1" spc="600" dirty="0" err="1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lanqiaoOJ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504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题</a:t>
              </a:r>
            </a:p>
            <a:p>
              <a:pPr algn="l"/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 descr="7b0a202020202262756c6c6574223a20227b5c2263617465676f727949645c223a31303030352c5c2274656d706c61746549645c223a32303233313332387d220a7d0a"/>
          <p:cNvSpPr txBox="1"/>
          <p:nvPr/>
        </p:nvSpPr>
        <p:spPr>
          <a:xfrm>
            <a:off x="652746" y="2666772"/>
            <a:ext cx="21909046" cy="6998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70000"/>
              </a:lnSpc>
            </a:pPr>
            <a:r>
              <a:rPr lang="zh-CN" altLang="en-US" sz="4400" b="1" dirty="0">
                <a:solidFill>
                  <a:srgbClr val="2E7E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【问题描述】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给一个单词，找到出现最多的字母和这个字母出现的次数。</a:t>
            </a:r>
            <a:endParaRPr lang="en-US" altLang="zh-CN" sz="4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70000"/>
              </a:lnSpc>
            </a:pP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输入描述</a:t>
            </a: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输入一行包含一个单词，单词只由小写英文字母组成。</a:t>
            </a:r>
          </a:p>
          <a:p>
            <a:pPr algn="l">
              <a:lnSpc>
                <a:spcPct val="170000"/>
              </a:lnSpc>
            </a:pP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对于所有的评测用例，输入的单词长度不超过 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1000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4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70000"/>
              </a:lnSpc>
            </a:pP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输出描述</a:t>
            </a: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输出两行，第一行包含一个英文字母，表示单词中出现得最多的字母是哪 个。如果有多个字母出现的次数相等，输出字典序最小的那个。第二行包含一个整数，表示出现得最多的那个字母在单词中出现的次数。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05614" y="9837875"/>
            <a:ext cx="107016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70000"/>
              </a:lnSpc>
            </a:pPr>
            <a:r>
              <a:rPr lang="zh-CN" altLang="en-US" sz="4000" b="1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【样例输入】</a:t>
            </a:r>
          </a:p>
          <a:p>
            <a:pPr algn="l">
              <a:lnSpc>
                <a:spcPct val="130000"/>
              </a:lnSpc>
            </a:pP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40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lanqiao</a:t>
            </a:r>
            <a:endParaRPr lang="zh-CN" altLang="en-US" sz="4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094842" y="10058003"/>
            <a:ext cx="10701655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4000" b="1" dirty="0" smtClean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【样例输出】</a:t>
            </a:r>
            <a:endParaRPr lang="zh-CN" altLang="en-US" sz="4000" dirty="0">
              <a:solidFill>
                <a:srgbClr val="0070C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70000"/>
              </a:lnSpc>
            </a:pPr>
            <a:r>
              <a:rPr lang="en-US" altLang="zh-CN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</a:p>
          <a:p>
            <a:pPr algn="l">
              <a:lnSpc>
                <a:spcPct val="170000"/>
              </a:lnSpc>
            </a:pPr>
            <a:r>
              <a:rPr lang="en-US" altLang="zh-CN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altLang="en-US" sz="4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36561149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9" grpId="0"/>
      <p:bldP spid="9" grpId="1"/>
      <p:bldP spid="10" grpId="0"/>
      <p:bldP spid="10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1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例题：小明的字符串 </a:t>
              </a:r>
              <a:r>
                <a:rPr lang="en-US" altLang="zh-CN" sz="4000" b="1" spc="600" dirty="0" err="1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lanqiaoOJ</a:t>
              </a:r>
              <a:r>
                <a:rPr lang="zh-CN" altLang="en-US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题号</a:t>
              </a:r>
              <a:r>
                <a:rPr lang="en-US" altLang="zh-CN" sz="4000" b="1" spc="600" dirty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1203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sp>
        <p:nvSpPr>
          <p:cNvPr id="9" name="文本框 8" descr="7b0a202020202262756c6c6574223a20227b5c2263617465676f727949645c223a31303030352c5c2274656d706c61746549645c223a32303233313332387d220a7d0a"/>
          <p:cNvSpPr txBox="1"/>
          <p:nvPr/>
        </p:nvSpPr>
        <p:spPr>
          <a:xfrm>
            <a:off x="900978" y="3556232"/>
            <a:ext cx="22002323" cy="4592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【</a:t>
            </a:r>
            <a:r>
              <a:rPr lang="zh-CN" altLang="en-US" sz="4000" dirty="0">
                <a:solidFill>
                  <a:srgbClr val="0070C0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题目描述</a:t>
            </a:r>
            <a:r>
              <a:rPr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】 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小明有两个字符串，分别为 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T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。请你求出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T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串的前缀在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串中出现的最长长度为多少。</a:t>
            </a:r>
          </a:p>
          <a:p>
            <a:pPr algn="l">
              <a:lnSpc>
                <a:spcPct val="150000"/>
              </a:lnSpc>
            </a:pPr>
            <a:r>
              <a:rPr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【</a:t>
            </a:r>
            <a:r>
              <a:rPr lang="zh-CN" altLang="en-US" sz="4000" dirty="0">
                <a:solidFill>
                  <a:srgbClr val="0070C0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输入描述</a:t>
            </a:r>
            <a:r>
              <a:rPr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】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输入包含两行，每行包含一个字符串，分别表示 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S,T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。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1≤∣S∣,∣T∣≤10</a:t>
            </a:r>
            <a:r>
              <a:rPr lang="en-US" altLang="zh-CN" sz="4000" baseline="30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6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 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，保证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S,T 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只包含小写字母。</a:t>
            </a:r>
          </a:p>
          <a:p>
            <a:pPr algn="l">
              <a:lnSpc>
                <a:spcPct val="150000"/>
              </a:lnSpc>
            </a:pPr>
            <a:r>
              <a:rPr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【</a:t>
            </a:r>
            <a:r>
              <a:rPr lang="zh-CN" altLang="en-US" sz="4000" dirty="0">
                <a:solidFill>
                  <a:srgbClr val="0070C0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输出描述</a:t>
            </a:r>
            <a:r>
              <a:rPr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】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输出共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1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行，包含一个整数，表示答案。 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876154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1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40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思路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sp>
        <p:nvSpPr>
          <p:cNvPr id="9" name="文本框 8" descr="7b0a202020202262756c6c6574223a20227b5c2263617465676f727949645c223a31303030352c5c2274656d706c61746549645c223a32303233313332387d220a7d0a"/>
          <p:cNvSpPr txBox="1"/>
          <p:nvPr/>
        </p:nvSpPr>
        <p:spPr>
          <a:xfrm>
            <a:off x="862067" y="2836385"/>
            <a:ext cx="22002323" cy="5515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本题求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T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的前缀在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中出现的最长长度。简单的思路是：枚举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T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的每个前缀，对每个前缀，用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KMP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到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中找这个前缀，在所有匹配到的前缀中找最长的，就是答案。</a:t>
            </a:r>
          </a:p>
          <a:p>
            <a:pPr algn="l">
              <a:lnSpc>
                <a:spcPct val="150000"/>
              </a:lnSpc>
            </a:pP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不过，其实并不需要做多次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KMP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，只做一次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KMP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即可。</a:t>
            </a:r>
          </a:p>
          <a:p>
            <a:pPr algn="l">
              <a:lnSpc>
                <a:spcPct val="150000"/>
              </a:lnSpc>
            </a:pP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回顾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KMP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算法，是用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匹配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，逐个移动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的指针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j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，直到失配为止，失配之前的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P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的前缀在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中匹配到了。那么只要记录匹配到的最长前缀，就是题目要求的答案。</a:t>
            </a:r>
          </a:p>
          <a:p>
            <a:pPr algn="l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这是</a:t>
            </a:r>
            <a:r>
              <a:rPr lang="en-US" altLang="zh-CN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KMP</a:t>
            </a:r>
            <a:r>
              <a:rPr lang="zh-CN" alt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算法的裸</a:t>
            </a:r>
            <a:r>
              <a:rPr lang="zh-CN" alt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ea typeface="思源宋体 CN" panose="02020400000000000000" charset="-122"/>
                <a:cs typeface="Times New Roman" panose="02020603050405020304" pitchFamily="18" charset="0"/>
              </a:rPr>
              <a:t>题。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ea typeface="思源宋体 CN" panose="02020400000000000000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8867518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pic>
        <p:nvPicPr>
          <p:cNvPr id="10" name="图片 9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8857019" y="-932218"/>
            <a:ext cx="13487399" cy="165138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3" descr="7b0a202020202262756c6c6574223a20227b5c2263617465676f727949645c223a31303030352c5c2274656d706c61746549645c223a32303233313332387d220a7d0a"/>
          <p:cNvSpPr txBox="1"/>
          <p:nvPr/>
        </p:nvSpPr>
        <p:spPr>
          <a:xfrm>
            <a:off x="8277225" y="1337311"/>
            <a:ext cx="15451380" cy="119109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1pPr>
            <a:lvl2pPr marL="0" marR="0" indent="457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2pPr>
            <a:lvl3pPr marL="0" marR="0" indent="914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3pPr>
            <a:lvl4pPr marL="0" marR="0" indent="1371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4pPr>
            <a:lvl5pPr marL="0" marR="0" indent="18288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5pPr>
            <a:lvl6pPr marL="0" marR="0" indent="22860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6pPr>
            <a:lvl7pPr marL="0" marR="0" indent="2743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7pPr>
            <a:lvl8pPr marL="0" marR="0" indent="3200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8pPr>
            <a:lvl9pPr marL="0" marR="0" indent="3657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9pPr>
          </a:lstStyle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N=1000005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 = [0]*N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计算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Next[1]~Next[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range(1,len(p)):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j = 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];  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的后移：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指向前缀阴影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的后一个字符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while j&gt;0 and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 != p[j]:  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阴影的后一个字符不相同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 = Next[j]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更新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Next[i+1] = j+1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else:             Next[i+1] = 0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j = 0</a:t>
            </a:r>
          </a:p>
          <a:p>
            <a:pPr algn="l"/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for </a:t>
            </a:r>
            <a:r>
              <a:rPr lang="en-US" altLang="zh-CN" sz="320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range(0,len(s)): </a:t>
            </a:r>
            <a:r>
              <a:rPr lang="en-US" altLang="zh-CN" sz="3200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#</a:t>
            </a:r>
            <a:r>
              <a:rPr lang="zh-CN" altLang="en-US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匹配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的每个字符</a:t>
            </a:r>
            <a:r>
              <a:rPr lang="en-US" altLang="zh-CN" sz="3200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 </a:t>
            </a:r>
            <a:endParaRPr lang="en-US" altLang="zh-CN" sz="3200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while j&gt;0 and s[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]!=p[j]: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失配了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j=Next[j]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滑动到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Next[j]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位置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if s[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当前位置的字符匹配，继续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j+=1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max(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ans,j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          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j ==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最长前缀就是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的长度，直接返回                       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返回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中出现的最长前缀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s=input()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t=input()  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(t)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print(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</a:t>
            </a:r>
          </a:p>
        </p:txBody>
      </p:sp>
      <p:sp>
        <p:nvSpPr>
          <p:cNvPr id="2" name="矩形标注 1"/>
          <p:cNvSpPr/>
          <p:nvPr/>
        </p:nvSpPr>
        <p:spPr>
          <a:xfrm>
            <a:off x="1462292" y="7044214"/>
            <a:ext cx="5071936" cy="1704975"/>
          </a:xfrm>
          <a:prstGeom prst="wedgeRectCallout">
            <a:avLst>
              <a:gd name="adj1" fmla="val 94785"/>
              <a:gd name="adj2" fmla="val -214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3600" dirty="0">
                <a:solidFill>
                  <a:srgbClr val="FFFF00"/>
                </a:solidFill>
              </a:rPr>
              <a:t>S</a:t>
            </a:r>
            <a:r>
              <a:rPr lang="zh-CN" altLang="en-US" sz="3600" dirty="0">
                <a:solidFill>
                  <a:srgbClr val="FFFF00"/>
                </a:solidFill>
              </a:rPr>
              <a:t>的</a:t>
            </a:r>
            <a:r>
              <a:rPr lang="en-US" altLang="zh-CN" sz="3600" dirty="0" err="1">
                <a:solidFill>
                  <a:srgbClr val="FFFF00"/>
                </a:solidFill>
              </a:rPr>
              <a:t>i</a:t>
            </a:r>
            <a:r>
              <a:rPr lang="zh-CN" altLang="en-US" sz="3600" dirty="0">
                <a:solidFill>
                  <a:srgbClr val="FFFF00"/>
                </a:solidFill>
              </a:rPr>
              <a:t>指针，它不回溯，用</a:t>
            </a:r>
            <a:r>
              <a:rPr lang="en-US" altLang="zh-CN" sz="3600" dirty="0">
                <a:solidFill>
                  <a:srgbClr val="FFFF00"/>
                </a:solidFill>
              </a:rPr>
              <a:t>for</a:t>
            </a:r>
            <a:r>
              <a:rPr lang="zh-CN" altLang="en-US" sz="3600" dirty="0">
                <a:solidFill>
                  <a:srgbClr val="FFFF00"/>
                </a:solidFill>
              </a:rPr>
              <a:t>循环一直往前走。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9324452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pic>
        <p:nvPicPr>
          <p:cNvPr id="10" name="图片 9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8857019" y="-932218"/>
            <a:ext cx="13487399" cy="165138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3" descr="7b0a202020202262756c6c6574223a20227b5c2263617465676f727949645c223a31303030352c5c2274656d706c61746549645c223a32303233313332387d220a7d0a"/>
          <p:cNvSpPr txBox="1"/>
          <p:nvPr/>
        </p:nvSpPr>
        <p:spPr>
          <a:xfrm>
            <a:off x="8277225" y="1337311"/>
            <a:ext cx="15451380" cy="119109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1pPr>
            <a:lvl2pPr marL="0" marR="0" indent="457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2pPr>
            <a:lvl3pPr marL="0" marR="0" indent="914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3pPr>
            <a:lvl4pPr marL="0" marR="0" indent="1371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4pPr>
            <a:lvl5pPr marL="0" marR="0" indent="18288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5pPr>
            <a:lvl6pPr marL="0" marR="0" indent="22860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6pPr>
            <a:lvl7pPr marL="0" marR="0" indent="2743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7pPr>
            <a:lvl8pPr marL="0" marR="0" indent="3200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8pPr>
            <a:lvl9pPr marL="0" marR="0" indent="3657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9pPr>
          </a:lstStyle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N=1000005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 = [0]*N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计算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Next[1]~Next[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range(1,len(p)):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j = 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];  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的后移：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指向前缀阴影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的后一个字符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while j&gt;0 and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 != p[j]:  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阴影的后一个字符不相同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 = Next[j]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更新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Next[i+1] = j+1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else:             Next[i+1] = 0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j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for </a:t>
            </a:r>
            <a:r>
              <a:rPr lang="en-US" altLang="zh-CN" sz="320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range(0,len(s</a:t>
            </a:r>
            <a:r>
              <a:rPr lang="en-US" altLang="zh-CN" sz="3200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)):</a:t>
            </a:r>
            <a:r>
              <a:rPr lang="zh-CN" altLang="en-US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3200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匹配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的每个字符 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while j&gt;0 and s[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]!=p[j]: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失配了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j=Next[j]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滑动到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Next[j]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位置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if s[</a:t>
            </a:r>
            <a:r>
              <a:rPr lang="en-US" altLang="zh-CN" sz="320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当前位置的字符匹配，继续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j+=1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max(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ans,j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          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j ==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最长前缀就是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的长度，直接返回                       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返回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中出现的最长前缀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s=input()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t=input()  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(t)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print(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</a:t>
            </a:r>
          </a:p>
        </p:txBody>
      </p:sp>
      <p:sp>
        <p:nvSpPr>
          <p:cNvPr id="2" name="矩形标注 1"/>
          <p:cNvSpPr/>
          <p:nvPr/>
        </p:nvSpPr>
        <p:spPr>
          <a:xfrm>
            <a:off x="866775" y="8029576"/>
            <a:ext cx="6105525" cy="3177064"/>
          </a:xfrm>
          <a:prstGeom prst="wedgeRectCallout">
            <a:avLst>
              <a:gd name="adj1" fmla="val 94785"/>
              <a:gd name="adj2" fmla="val -214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3600" dirty="0">
                <a:solidFill>
                  <a:srgbClr val="FFFF00"/>
                </a:solidFill>
              </a:rPr>
              <a:t>若</a:t>
            </a:r>
            <a:r>
              <a:rPr lang="en-US" altLang="zh-CN" sz="3600" dirty="0">
                <a:solidFill>
                  <a:srgbClr val="FFFF00"/>
                </a:solidFill>
              </a:rPr>
              <a:t>s[</a:t>
            </a:r>
            <a:r>
              <a:rPr lang="en-US" altLang="zh-CN" sz="3600" dirty="0" err="1">
                <a:solidFill>
                  <a:srgbClr val="FFFF00"/>
                </a:solidFill>
              </a:rPr>
              <a:t>i</a:t>
            </a:r>
            <a:r>
              <a:rPr lang="en-US" altLang="zh-CN" sz="3600" dirty="0">
                <a:solidFill>
                  <a:srgbClr val="FFFF00"/>
                </a:solidFill>
              </a:rPr>
              <a:t>]==p[j]</a:t>
            </a:r>
            <a:r>
              <a:rPr lang="zh-CN" altLang="en-US" sz="3600" dirty="0">
                <a:solidFill>
                  <a:srgbClr val="FFFF00"/>
                </a:solidFill>
              </a:rPr>
              <a:t>，说明当前</a:t>
            </a:r>
            <a:r>
              <a:rPr lang="en-US" altLang="zh-CN" sz="3600" dirty="0">
                <a:solidFill>
                  <a:srgbClr val="FFFF00"/>
                </a:solidFill>
              </a:rPr>
              <a:t>P</a:t>
            </a:r>
            <a:r>
              <a:rPr lang="zh-CN" altLang="en-US" sz="3600" dirty="0">
                <a:solidFill>
                  <a:srgbClr val="FFFF00"/>
                </a:solidFill>
              </a:rPr>
              <a:t>的字符和</a:t>
            </a:r>
            <a:r>
              <a:rPr lang="en-US" altLang="zh-CN" sz="3600" dirty="0">
                <a:solidFill>
                  <a:srgbClr val="FFFF00"/>
                </a:solidFill>
              </a:rPr>
              <a:t>S</a:t>
            </a:r>
            <a:r>
              <a:rPr lang="zh-CN" altLang="en-US" sz="3600" dirty="0">
                <a:solidFill>
                  <a:srgbClr val="FFFF00"/>
                </a:solidFill>
              </a:rPr>
              <a:t>的字符</a:t>
            </a:r>
            <a:r>
              <a:rPr lang="zh-CN" altLang="en-US" sz="3600" dirty="0" smtClean="0">
                <a:solidFill>
                  <a:srgbClr val="FFFF00"/>
                </a:solidFill>
              </a:rPr>
              <a:t>匹配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r>
              <a:rPr lang="en-US" altLang="zh-CN" sz="3600" dirty="0" err="1" smtClean="0">
                <a:solidFill>
                  <a:srgbClr val="FFFF00"/>
                </a:solidFill>
              </a:rPr>
              <a:t>j</a:t>
            </a:r>
            <a:r>
              <a:rPr lang="en-US" altLang="zh-CN" sz="3600" dirty="0" err="1">
                <a:solidFill>
                  <a:srgbClr val="FFFF00"/>
                </a:solidFill>
              </a:rPr>
              <a:t>++</a:t>
            </a:r>
            <a:r>
              <a:rPr lang="zh-CN" altLang="en-US" sz="3600" dirty="0" smtClean="0">
                <a:solidFill>
                  <a:srgbClr val="FFFF00"/>
                </a:solidFill>
              </a:rPr>
              <a:t>，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同时</a:t>
            </a:r>
            <a:r>
              <a:rPr lang="zh-CN" altLang="en-US" sz="3600" dirty="0">
                <a:solidFill>
                  <a:srgbClr val="FFFF00"/>
                </a:solidFill>
              </a:rPr>
              <a:t>回到</a:t>
            </a:r>
            <a:r>
              <a:rPr lang="en-US" altLang="zh-CN" sz="3600" dirty="0" smtClean="0">
                <a:solidFill>
                  <a:srgbClr val="FFFF00"/>
                </a:solidFill>
              </a:rPr>
              <a:t>13</a:t>
            </a:r>
            <a:r>
              <a:rPr lang="zh-CN" altLang="en-US" sz="3600" dirty="0" smtClean="0">
                <a:solidFill>
                  <a:srgbClr val="FFFF00"/>
                </a:solidFill>
              </a:rPr>
              <a:t>行</a:t>
            </a:r>
            <a:r>
              <a:rPr lang="en-US" altLang="zh-CN" sz="3600" dirty="0" err="1" smtClean="0">
                <a:solidFill>
                  <a:srgbClr val="FFFF00"/>
                </a:solidFill>
              </a:rPr>
              <a:t>i</a:t>
            </a:r>
            <a:r>
              <a:rPr lang="en-US" altLang="zh-CN" sz="3600" dirty="0" smtClean="0">
                <a:solidFill>
                  <a:srgbClr val="FFFF00"/>
                </a:solidFill>
              </a:rPr>
              <a:t>++</a:t>
            </a:r>
          </a:p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下一步</a:t>
            </a:r>
            <a:r>
              <a:rPr lang="zh-CN" altLang="en-US" sz="3600" dirty="0">
                <a:solidFill>
                  <a:srgbClr val="FFFF00"/>
                </a:solidFill>
              </a:rPr>
              <a:t>匹配</a:t>
            </a:r>
            <a:r>
              <a:rPr lang="en-US" altLang="zh-CN" sz="3600" dirty="0">
                <a:solidFill>
                  <a:srgbClr val="FFFF00"/>
                </a:solidFill>
              </a:rPr>
              <a:t>s[i+1]</a:t>
            </a:r>
            <a:r>
              <a:rPr lang="zh-CN" altLang="en-US" sz="3600" dirty="0">
                <a:solidFill>
                  <a:srgbClr val="FFFF00"/>
                </a:solidFill>
              </a:rPr>
              <a:t>和</a:t>
            </a:r>
            <a:r>
              <a:rPr lang="en-US" altLang="zh-CN" sz="3600" dirty="0">
                <a:solidFill>
                  <a:srgbClr val="FFFF00"/>
                </a:solidFill>
              </a:rPr>
              <a:t>p[j+1]</a:t>
            </a:r>
            <a:r>
              <a:rPr lang="zh-CN" altLang="en-US" sz="3600" dirty="0">
                <a:solidFill>
                  <a:srgbClr val="FFFF00"/>
                </a:solidFill>
              </a:rPr>
              <a:t>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94830404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pic>
        <p:nvPicPr>
          <p:cNvPr id="10" name="图片 9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8857019" y="-932218"/>
            <a:ext cx="13487399" cy="165138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3" descr="7b0a202020202262756c6c6574223a20227b5c2263617465676f727949645c223a31303030352c5c2274656d706c61746549645c223a32303233313332387d220a7d0a"/>
          <p:cNvSpPr txBox="1"/>
          <p:nvPr/>
        </p:nvSpPr>
        <p:spPr>
          <a:xfrm>
            <a:off x="8277225" y="1337311"/>
            <a:ext cx="15451380" cy="119109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1pPr>
            <a:lvl2pPr marL="0" marR="0" indent="457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2pPr>
            <a:lvl3pPr marL="0" marR="0" indent="914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3pPr>
            <a:lvl4pPr marL="0" marR="0" indent="1371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4pPr>
            <a:lvl5pPr marL="0" marR="0" indent="18288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5pPr>
            <a:lvl6pPr marL="0" marR="0" indent="22860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6pPr>
            <a:lvl7pPr marL="0" marR="0" indent="2743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7pPr>
            <a:lvl8pPr marL="0" marR="0" indent="3200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8pPr>
            <a:lvl9pPr marL="0" marR="0" indent="3657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9pPr>
          </a:lstStyle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N=1000005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 = [0]*N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计算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Next[1]~Next[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range(1,len(p)):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j = 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];  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的后移：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指向前缀阴影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的后一个字符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while j&gt;0 and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 != p[j]:  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阴影的后一个字符不相同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 = Next[j]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更新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Next[i+1] = j+1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else:             Next[i+1] = 0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j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range(0,len(s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)):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匹配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的每个字符 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while j&gt;0 and s[</a:t>
            </a:r>
            <a:r>
              <a:rPr lang="en-US" altLang="zh-CN" sz="320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]!=p[j]:    #</a:t>
            </a:r>
            <a:r>
              <a:rPr lang="zh-CN" altLang="en-US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失配了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j=Next[j]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滑动到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Next[j]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位置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if s[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当前位置的字符匹配，继续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j+=1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max(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ans,j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          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j ==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最长前缀就是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的长度，直接返回                       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返回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中出现的最长前缀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s=input()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t=input()  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(t)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print(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</a:t>
            </a:r>
          </a:p>
        </p:txBody>
      </p:sp>
      <p:sp>
        <p:nvSpPr>
          <p:cNvPr id="2" name="矩形标注 1"/>
          <p:cNvSpPr/>
          <p:nvPr/>
        </p:nvSpPr>
        <p:spPr>
          <a:xfrm>
            <a:off x="866775" y="8029576"/>
            <a:ext cx="6105525" cy="3177064"/>
          </a:xfrm>
          <a:prstGeom prst="wedgeRectCallout">
            <a:avLst>
              <a:gd name="adj1" fmla="val 94629"/>
              <a:gd name="adj2" fmla="val -472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3600" dirty="0" smtClean="0">
                <a:solidFill>
                  <a:srgbClr val="FFFF00"/>
                </a:solidFill>
              </a:rPr>
              <a:t>s[</a:t>
            </a:r>
            <a:r>
              <a:rPr lang="en-US" altLang="zh-CN" sz="3600" dirty="0" err="1" smtClean="0">
                <a:solidFill>
                  <a:srgbClr val="FFFF00"/>
                </a:solidFill>
              </a:rPr>
              <a:t>i</a:t>
            </a:r>
            <a:r>
              <a:rPr lang="en-US" altLang="zh-CN" sz="3600" dirty="0">
                <a:solidFill>
                  <a:srgbClr val="FFFF00"/>
                </a:solidFill>
              </a:rPr>
              <a:t>]!=p[j]</a:t>
            </a:r>
            <a:r>
              <a:rPr lang="zh-CN" altLang="en-US" sz="3600" dirty="0">
                <a:solidFill>
                  <a:srgbClr val="FFFF00"/>
                </a:solidFill>
              </a:rPr>
              <a:t>，失配</a:t>
            </a:r>
            <a:r>
              <a:rPr lang="zh-CN" altLang="en-US" sz="3600" dirty="0" smtClean="0">
                <a:solidFill>
                  <a:srgbClr val="FFFF00"/>
                </a:solidFill>
              </a:rPr>
              <a:t>了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让</a:t>
            </a:r>
            <a:r>
              <a:rPr lang="en-US" altLang="zh-CN" sz="3600" dirty="0">
                <a:solidFill>
                  <a:srgbClr val="FFFF00"/>
                </a:solidFill>
              </a:rPr>
              <a:t>j</a:t>
            </a:r>
            <a:r>
              <a:rPr lang="zh-CN" altLang="en-US" sz="3600" dirty="0">
                <a:solidFill>
                  <a:srgbClr val="FFFF00"/>
                </a:solidFill>
              </a:rPr>
              <a:t>往回跳到</a:t>
            </a:r>
            <a:r>
              <a:rPr lang="en-US" altLang="zh-CN" sz="3600" dirty="0">
                <a:solidFill>
                  <a:srgbClr val="FFFF00"/>
                </a:solidFill>
              </a:rPr>
              <a:t>Next[j]</a:t>
            </a:r>
            <a:r>
              <a:rPr lang="zh-CN" altLang="en-US" sz="3600" dirty="0">
                <a:solidFill>
                  <a:srgbClr val="FFFF00"/>
                </a:solidFill>
              </a:rPr>
              <a:t>的位置，并</a:t>
            </a:r>
            <a:r>
              <a:rPr lang="zh-CN" altLang="en-US" sz="3600" dirty="0" smtClean="0">
                <a:solidFill>
                  <a:srgbClr val="FFFF00"/>
                </a:solidFill>
              </a:rPr>
              <a:t>回到上一行</a:t>
            </a:r>
            <a:r>
              <a:rPr lang="zh-CN" altLang="en-US" sz="3600" dirty="0">
                <a:solidFill>
                  <a:srgbClr val="FFFF00"/>
                </a:solidFill>
              </a:rPr>
              <a:t>让</a:t>
            </a:r>
            <a:r>
              <a:rPr lang="en-US" altLang="zh-CN" sz="3600" dirty="0" err="1">
                <a:solidFill>
                  <a:srgbClr val="FFFF00"/>
                </a:solidFill>
              </a:rPr>
              <a:t>i</a:t>
            </a:r>
            <a:r>
              <a:rPr lang="en-US" altLang="zh-CN" sz="3600" dirty="0">
                <a:solidFill>
                  <a:srgbClr val="FFFF00"/>
                </a:solidFill>
              </a:rPr>
              <a:t>++</a:t>
            </a:r>
            <a:r>
              <a:rPr lang="zh-CN" altLang="en-US" sz="3600" dirty="0">
                <a:solidFill>
                  <a:srgbClr val="FFFF00"/>
                </a:solidFill>
              </a:rPr>
              <a:t>，开始下一步的匹配。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6035488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pic>
        <p:nvPicPr>
          <p:cNvPr id="10" name="图片 9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8857019" y="-932218"/>
            <a:ext cx="13487399" cy="165138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3" descr="7b0a202020202262756c6c6574223a20227b5c2263617465676f727949645c223a31303030352c5c2274656d706c61746549645c223a32303233313332387d220a7d0a"/>
          <p:cNvSpPr txBox="1"/>
          <p:nvPr/>
        </p:nvSpPr>
        <p:spPr>
          <a:xfrm>
            <a:off x="8277225" y="1337311"/>
            <a:ext cx="15451380" cy="119109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1pPr>
            <a:lvl2pPr marL="0" marR="0" indent="457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2pPr>
            <a:lvl3pPr marL="0" marR="0" indent="914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3pPr>
            <a:lvl4pPr marL="0" marR="0" indent="1371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4pPr>
            <a:lvl5pPr marL="0" marR="0" indent="18288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5pPr>
            <a:lvl6pPr marL="0" marR="0" indent="22860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6pPr>
            <a:lvl7pPr marL="0" marR="0" indent="2743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7pPr>
            <a:lvl8pPr marL="0" marR="0" indent="3200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8pPr>
            <a:lvl9pPr marL="0" marR="0" indent="3657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9pPr>
          </a:lstStyle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N=1000005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 = [0]*N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计算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Next[1]~Next[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range(1,len(p)):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j = 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];  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的后移：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指向前缀阴影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的后一个字符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while j&gt;0 and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 != p[j]:  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阴影的后一个字符不相同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 = Next[j]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更新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Next[i+1] = j+1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else:             Next[i+1] = 0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j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range(0,len(s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)):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匹配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的每个字符 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while j&gt;0 and s[</a:t>
            </a:r>
            <a:r>
              <a:rPr lang="en-US" altLang="zh-CN" sz="320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]!=p[j]:    #</a:t>
            </a:r>
            <a:r>
              <a:rPr lang="zh-CN" altLang="en-US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失配了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j=Next[j]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滑动到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Next[j]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位置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if s[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当前位置的字符匹配，继续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j+=1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max(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ans,j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          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j ==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最长前缀就是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的长度，直接返回                       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返回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中出现的最长前缀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s=input()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t=input()  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(t)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print(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</a:t>
            </a:r>
          </a:p>
        </p:txBody>
      </p:sp>
      <p:sp>
        <p:nvSpPr>
          <p:cNvPr id="2" name="矩形标注 1"/>
          <p:cNvSpPr/>
          <p:nvPr/>
        </p:nvSpPr>
        <p:spPr>
          <a:xfrm>
            <a:off x="866775" y="7810499"/>
            <a:ext cx="6600825" cy="3076575"/>
          </a:xfrm>
          <a:prstGeom prst="wedgeRectCallout">
            <a:avLst>
              <a:gd name="adj1" fmla="val 83069"/>
              <a:gd name="adj2" fmla="val -441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3600" dirty="0" smtClean="0">
                <a:solidFill>
                  <a:srgbClr val="FFFF00"/>
                </a:solidFill>
              </a:rPr>
              <a:t>while(j </a:t>
            </a:r>
            <a:r>
              <a:rPr lang="en-US" altLang="zh-CN" sz="3600" dirty="0">
                <a:solidFill>
                  <a:srgbClr val="FFFF00"/>
                </a:solidFill>
              </a:rPr>
              <a:t>&amp;&amp; s[</a:t>
            </a:r>
            <a:r>
              <a:rPr lang="en-US" altLang="zh-CN" sz="3600" dirty="0" err="1">
                <a:solidFill>
                  <a:srgbClr val="FFFF00"/>
                </a:solidFill>
              </a:rPr>
              <a:t>i</a:t>
            </a:r>
            <a:r>
              <a:rPr lang="en-US" altLang="zh-CN" sz="3600" dirty="0">
                <a:solidFill>
                  <a:srgbClr val="FFFF00"/>
                </a:solidFill>
              </a:rPr>
              <a:t>]!=p[j</a:t>
            </a:r>
            <a:r>
              <a:rPr lang="en-US" altLang="zh-CN" sz="3600" dirty="0" smtClean="0">
                <a:solidFill>
                  <a:srgbClr val="FFFF00"/>
                </a:solidFill>
              </a:rPr>
              <a:t>])</a:t>
            </a:r>
          </a:p>
          <a:p>
            <a:pPr algn="l"/>
            <a:endParaRPr lang="en-US" altLang="zh-CN" sz="3600" dirty="0">
              <a:solidFill>
                <a:srgbClr val="FFFF00"/>
              </a:solidFill>
            </a:endParaRPr>
          </a:p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为什么</a:t>
            </a:r>
            <a:r>
              <a:rPr lang="zh-CN" altLang="en-US" sz="3600" dirty="0">
                <a:solidFill>
                  <a:srgbClr val="FFFF00"/>
                </a:solidFill>
              </a:rPr>
              <a:t>用</a:t>
            </a:r>
            <a:r>
              <a:rPr lang="en-US" altLang="zh-CN" sz="3600" dirty="0">
                <a:solidFill>
                  <a:srgbClr val="FFFF00"/>
                </a:solidFill>
              </a:rPr>
              <a:t>while</a:t>
            </a:r>
            <a:r>
              <a:rPr lang="zh-CN" altLang="en-US" sz="3600" dirty="0" smtClean="0">
                <a:solidFill>
                  <a:srgbClr val="FFFF00"/>
                </a:solidFill>
              </a:rPr>
              <a:t>？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endParaRPr lang="en-US" altLang="zh-CN" sz="3600" dirty="0">
              <a:solidFill>
                <a:srgbClr val="FFFF00"/>
              </a:solidFill>
            </a:endParaRPr>
          </a:p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这</a:t>
            </a:r>
            <a:r>
              <a:rPr lang="zh-CN" altLang="en-US" sz="3600" dirty="0">
                <a:solidFill>
                  <a:srgbClr val="FFFF00"/>
                </a:solidFill>
              </a:rPr>
              <a:t>是一个循环动态更新</a:t>
            </a:r>
            <a:r>
              <a:rPr lang="zh-CN" altLang="en-US" sz="3600" dirty="0" smtClean="0">
                <a:solidFill>
                  <a:srgbClr val="FFFF00"/>
                </a:solidFill>
              </a:rPr>
              <a:t>。</a:t>
            </a:r>
            <a:endParaRPr lang="zh-CN" altLang="en-US" sz="3600" dirty="0">
              <a:solidFill>
                <a:srgbClr val="FFFF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045221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pic>
        <p:nvPicPr>
          <p:cNvPr id="10" name="图片 9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8857019" y="-932218"/>
            <a:ext cx="13487399" cy="165138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3" descr="7b0a202020202262756c6c6574223a20227b5c2263617465676f727949645c223a31303030352c5c2274656d706c61746549645c223a32303233313332387d220a7d0a"/>
          <p:cNvSpPr txBox="1"/>
          <p:nvPr/>
        </p:nvSpPr>
        <p:spPr>
          <a:xfrm>
            <a:off x="8277225" y="1337311"/>
            <a:ext cx="15451380" cy="119109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1pPr>
            <a:lvl2pPr marL="0" marR="0" indent="457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2pPr>
            <a:lvl3pPr marL="0" marR="0" indent="914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3pPr>
            <a:lvl4pPr marL="0" marR="0" indent="1371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4pPr>
            <a:lvl5pPr marL="0" marR="0" indent="18288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5pPr>
            <a:lvl6pPr marL="0" marR="0" indent="22860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6pPr>
            <a:lvl7pPr marL="0" marR="0" indent="2743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7pPr>
            <a:lvl8pPr marL="0" marR="0" indent="3200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8pPr>
            <a:lvl9pPr marL="0" marR="0" indent="3657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9pPr>
          </a:lstStyle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N=1000005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 = [0]*N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计算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Next[1]~Next[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range(1,len(p)):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j = 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];  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的后移：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指向前缀阴影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的后一个字符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while j&gt;0 and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 != p[j]:  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阴影的后一个字符不相同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 = Next[j]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更新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Next[i+1] = j+1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else:             Next[i+1] = 0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j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range(0,len(s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)):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匹配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的每个字符 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while j&gt;0 and s[</a:t>
            </a:r>
            <a:r>
              <a:rPr lang="en-US" altLang="zh-CN" sz="3200" dirty="0" err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]!=p[j]:    #</a:t>
            </a:r>
            <a:r>
              <a:rPr lang="zh-CN" altLang="en-US" sz="32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失配了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j=Next[j]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滑动到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Next[j]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位置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if s[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当前位置的字符匹配，继续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j+=1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max(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ans,j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          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j ==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最长前缀就是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的长度，直接返回                       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返回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中出现的最长前缀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s=input()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t=input()  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(t)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print(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</a:t>
            </a:r>
          </a:p>
        </p:txBody>
      </p:sp>
      <p:sp>
        <p:nvSpPr>
          <p:cNvPr id="2" name="矩形标注 1"/>
          <p:cNvSpPr/>
          <p:nvPr/>
        </p:nvSpPr>
        <p:spPr>
          <a:xfrm>
            <a:off x="504825" y="5276849"/>
            <a:ext cx="6962775" cy="7858125"/>
          </a:xfrm>
          <a:prstGeom prst="wedgeRectCallout">
            <a:avLst>
              <a:gd name="adj1" fmla="val 80894"/>
              <a:gd name="adj2" fmla="val -150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例：</a:t>
            </a:r>
            <a:r>
              <a:rPr lang="en-US" altLang="zh-CN" sz="3600" dirty="0" smtClean="0">
                <a:solidFill>
                  <a:srgbClr val="FFFF00"/>
                </a:solidFill>
              </a:rPr>
              <a:t>P </a:t>
            </a:r>
            <a:r>
              <a:rPr lang="en-US" altLang="zh-CN" sz="3600" dirty="0">
                <a:solidFill>
                  <a:srgbClr val="FFFF00"/>
                </a:solidFill>
              </a:rPr>
              <a:t>= ”</a:t>
            </a:r>
            <a:r>
              <a:rPr lang="en-US" altLang="zh-CN" sz="3600" dirty="0" err="1">
                <a:solidFill>
                  <a:srgbClr val="FFFF00"/>
                </a:solidFill>
              </a:rPr>
              <a:t>ababXabab</a:t>
            </a:r>
            <a:r>
              <a:rPr lang="en-US" altLang="zh-CN" sz="3600" dirty="0" err="1">
                <a:solidFill>
                  <a:srgbClr val="FF0000"/>
                </a:solidFill>
              </a:rPr>
              <a:t>Y</a:t>
            </a:r>
            <a:r>
              <a:rPr lang="en-US" altLang="zh-CN" sz="3600" dirty="0">
                <a:solidFill>
                  <a:srgbClr val="FFFF00"/>
                </a:solidFill>
              </a:rPr>
              <a:t>”</a:t>
            </a:r>
            <a:r>
              <a:rPr lang="zh-CN" altLang="en-US" sz="3600" dirty="0">
                <a:solidFill>
                  <a:srgbClr val="FFFF00"/>
                </a:solidFill>
              </a:rPr>
              <a:t>，若在</a:t>
            </a:r>
            <a:r>
              <a:rPr lang="en-US" altLang="zh-CN" sz="3600" dirty="0">
                <a:solidFill>
                  <a:srgbClr val="FFFF00"/>
                </a:solidFill>
              </a:rPr>
              <a:t>P[9] = ’Y’</a:t>
            </a:r>
            <a:r>
              <a:rPr lang="zh-CN" altLang="en-US" sz="3600" dirty="0">
                <a:solidFill>
                  <a:srgbClr val="FFFF00"/>
                </a:solidFill>
              </a:rPr>
              <a:t>处失配，</a:t>
            </a:r>
            <a:r>
              <a:rPr lang="en-US" altLang="zh-CN" sz="3600" dirty="0">
                <a:solidFill>
                  <a:srgbClr val="FFFF00"/>
                </a:solidFill>
              </a:rPr>
              <a:t>P</a:t>
            </a:r>
            <a:r>
              <a:rPr lang="zh-CN" altLang="en-US" sz="3600" dirty="0">
                <a:solidFill>
                  <a:srgbClr val="FFFF00"/>
                </a:solidFill>
              </a:rPr>
              <a:t>的指针</a:t>
            </a:r>
            <a:r>
              <a:rPr lang="en-US" altLang="zh-CN" sz="3600" dirty="0">
                <a:solidFill>
                  <a:srgbClr val="FFFF00"/>
                </a:solidFill>
              </a:rPr>
              <a:t>j</a:t>
            </a:r>
            <a:r>
              <a:rPr lang="zh-CN" altLang="en-US" sz="3600" dirty="0">
                <a:solidFill>
                  <a:srgbClr val="FFFF00"/>
                </a:solidFill>
              </a:rPr>
              <a:t>下一步跳到</a:t>
            </a:r>
            <a:r>
              <a:rPr lang="en-US" altLang="zh-CN" sz="3600" dirty="0">
                <a:solidFill>
                  <a:srgbClr val="FFFF00"/>
                </a:solidFill>
              </a:rPr>
              <a:t>j = Next[9] = 4</a:t>
            </a:r>
            <a:r>
              <a:rPr lang="zh-CN" altLang="en-US" sz="3600" dirty="0">
                <a:solidFill>
                  <a:srgbClr val="FFFF00"/>
                </a:solidFill>
              </a:rPr>
              <a:t>处</a:t>
            </a:r>
            <a:r>
              <a:rPr lang="zh-CN" altLang="en-US" sz="3600" dirty="0" smtClean="0">
                <a:solidFill>
                  <a:srgbClr val="FFFF00"/>
                </a:solidFill>
              </a:rPr>
              <a:t>；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若</a:t>
            </a:r>
            <a:r>
              <a:rPr lang="zh-CN" altLang="en-US" sz="3600" dirty="0">
                <a:solidFill>
                  <a:srgbClr val="FFFF00"/>
                </a:solidFill>
              </a:rPr>
              <a:t>继续在</a:t>
            </a:r>
            <a:r>
              <a:rPr lang="en-US" altLang="zh-CN" sz="3600" dirty="0">
                <a:solidFill>
                  <a:srgbClr val="FFFF00"/>
                </a:solidFill>
              </a:rPr>
              <a:t>P[4] = ’X’</a:t>
            </a:r>
            <a:r>
              <a:rPr lang="zh-CN" altLang="en-US" sz="3600" dirty="0">
                <a:solidFill>
                  <a:srgbClr val="FFFF00"/>
                </a:solidFill>
              </a:rPr>
              <a:t>处失配，下一步跳到</a:t>
            </a:r>
            <a:r>
              <a:rPr lang="en-US" altLang="zh-CN" sz="3600" dirty="0">
                <a:solidFill>
                  <a:srgbClr val="FFFF00"/>
                </a:solidFill>
              </a:rPr>
              <a:t>j = Next[4] = 2</a:t>
            </a:r>
            <a:r>
              <a:rPr lang="zh-CN" altLang="en-US" sz="3600" dirty="0">
                <a:solidFill>
                  <a:srgbClr val="FFFF00"/>
                </a:solidFill>
              </a:rPr>
              <a:t>处</a:t>
            </a:r>
            <a:r>
              <a:rPr lang="zh-CN" altLang="en-US" sz="3600" dirty="0" smtClean="0">
                <a:solidFill>
                  <a:srgbClr val="FFFF00"/>
                </a:solidFill>
              </a:rPr>
              <a:t>。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”</a:t>
            </a:r>
            <a:r>
              <a:rPr lang="en-US" altLang="zh-CN" sz="3600" dirty="0" err="1">
                <a:solidFill>
                  <a:srgbClr val="FFFF00"/>
                </a:solidFill>
              </a:rPr>
              <a:t>ababXabab</a:t>
            </a:r>
            <a:r>
              <a:rPr lang="en-US" altLang="zh-CN" sz="3600" dirty="0">
                <a:solidFill>
                  <a:srgbClr val="FFFF00"/>
                </a:solidFill>
              </a:rPr>
              <a:t>”</a:t>
            </a:r>
            <a:r>
              <a:rPr lang="zh-CN" altLang="en-US" sz="3600" dirty="0">
                <a:solidFill>
                  <a:srgbClr val="FFFF00"/>
                </a:solidFill>
              </a:rPr>
              <a:t>的最长公共前后缀是”</a:t>
            </a:r>
            <a:r>
              <a:rPr lang="en-US" altLang="zh-CN" sz="3600" dirty="0" err="1">
                <a:solidFill>
                  <a:srgbClr val="FFFF00"/>
                </a:solidFill>
              </a:rPr>
              <a:t>abab</a:t>
            </a:r>
            <a:r>
              <a:rPr lang="en-US" altLang="zh-CN" sz="3600" dirty="0">
                <a:solidFill>
                  <a:srgbClr val="FFFF00"/>
                </a:solidFill>
              </a:rPr>
              <a:t>”</a:t>
            </a:r>
            <a:r>
              <a:rPr lang="zh-CN" altLang="en-US" sz="3600" dirty="0">
                <a:solidFill>
                  <a:srgbClr val="FFFF00"/>
                </a:solidFill>
              </a:rPr>
              <a:t>，对应</a:t>
            </a:r>
            <a:r>
              <a:rPr lang="en-US" altLang="zh-CN" sz="3600" dirty="0">
                <a:solidFill>
                  <a:srgbClr val="FFFF00"/>
                </a:solidFill>
              </a:rPr>
              <a:t>Next[9] = 4</a:t>
            </a:r>
            <a:r>
              <a:rPr lang="zh-CN" altLang="en-US" sz="3600" dirty="0" smtClean="0">
                <a:solidFill>
                  <a:srgbClr val="FFFF00"/>
                </a:solidFill>
              </a:rPr>
              <a:t>；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”</a:t>
            </a:r>
            <a:r>
              <a:rPr lang="en-US" altLang="zh-CN" sz="3600" dirty="0" err="1">
                <a:solidFill>
                  <a:srgbClr val="FFFF00"/>
                </a:solidFill>
              </a:rPr>
              <a:t>abab</a:t>
            </a:r>
            <a:r>
              <a:rPr lang="en-US" altLang="zh-CN" sz="3600" dirty="0">
                <a:solidFill>
                  <a:srgbClr val="FFFF00"/>
                </a:solidFill>
              </a:rPr>
              <a:t>”</a:t>
            </a:r>
            <a:r>
              <a:rPr lang="zh-CN" altLang="en-US" sz="3600" dirty="0">
                <a:solidFill>
                  <a:srgbClr val="FFFF00"/>
                </a:solidFill>
              </a:rPr>
              <a:t>的最长公共前后缀是”</a:t>
            </a:r>
            <a:r>
              <a:rPr lang="en-US" altLang="zh-CN" sz="3600" dirty="0">
                <a:solidFill>
                  <a:srgbClr val="FFFF00"/>
                </a:solidFill>
              </a:rPr>
              <a:t>ab”</a:t>
            </a:r>
            <a:r>
              <a:rPr lang="zh-CN" altLang="en-US" sz="3600" dirty="0">
                <a:solidFill>
                  <a:srgbClr val="FFFF00"/>
                </a:solidFill>
              </a:rPr>
              <a:t>，对应</a:t>
            </a:r>
            <a:r>
              <a:rPr lang="en-US" altLang="zh-CN" sz="3600" dirty="0">
                <a:solidFill>
                  <a:srgbClr val="FFFF00"/>
                </a:solidFill>
              </a:rPr>
              <a:t>Next[4] = 2</a:t>
            </a:r>
            <a:r>
              <a:rPr lang="zh-CN" altLang="en-US" sz="3600" dirty="0">
                <a:solidFill>
                  <a:srgbClr val="FFFF00"/>
                </a:solidFill>
              </a:rPr>
              <a:t>，所以可以连续跳</a:t>
            </a:r>
            <a:r>
              <a:rPr lang="zh-CN" altLang="en-US" sz="3600" dirty="0" smtClean="0">
                <a:solidFill>
                  <a:srgbClr val="FFFF00"/>
                </a:solidFill>
              </a:rPr>
              <a:t>。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这个</a:t>
            </a:r>
            <a:r>
              <a:rPr lang="zh-CN" altLang="en-US" sz="3600" dirty="0">
                <a:solidFill>
                  <a:srgbClr val="FFFF00"/>
                </a:solidFill>
              </a:rPr>
              <a:t>连续跳用</a:t>
            </a:r>
            <a:r>
              <a:rPr lang="en-US" altLang="zh-CN" sz="3600" dirty="0">
                <a:solidFill>
                  <a:srgbClr val="FFFF00"/>
                </a:solidFill>
              </a:rPr>
              <a:t>while</a:t>
            </a:r>
            <a:r>
              <a:rPr lang="zh-CN" altLang="en-US" sz="3600" dirty="0">
                <a:solidFill>
                  <a:srgbClr val="FFFF00"/>
                </a:solidFill>
              </a:rPr>
              <a:t>循环来实现非常合适。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2166884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pic>
        <p:nvPicPr>
          <p:cNvPr id="10" name="图片 9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8857019" y="-932218"/>
            <a:ext cx="13487399" cy="165138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3" descr="7b0a202020202262756c6c6574223a20227b5c2263617465676f727949645c223a31303030352c5c2274656d706c61746549645c223a32303233313332387d220a7d0a"/>
          <p:cNvSpPr txBox="1"/>
          <p:nvPr/>
        </p:nvSpPr>
        <p:spPr>
          <a:xfrm>
            <a:off x="8277225" y="1337311"/>
            <a:ext cx="15451380" cy="119109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1pPr>
            <a:lvl2pPr marL="0" marR="0" indent="457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2pPr>
            <a:lvl3pPr marL="0" marR="0" indent="914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3pPr>
            <a:lvl4pPr marL="0" marR="0" indent="1371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4pPr>
            <a:lvl5pPr marL="0" marR="0" indent="18288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5pPr>
            <a:lvl6pPr marL="0" marR="0" indent="22860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6pPr>
            <a:lvl7pPr marL="0" marR="0" indent="2743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7pPr>
            <a:lvl8pPr marL="0" marR="0" indent="3200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8pPr>
            <a:lvl9pPr marL="0" marR="0" indent="3657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9pPr>
          </a:lstStyle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N=1000005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 = [0]*N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计算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Next[1]~Next[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for </a:t>
            </a:r>
            <a:r>
              <a:rPr lang="en-US" altLang="zh-CN" sz="3200" dirty="0" err="1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range(1,len(p)):</a:t>
            </a:r>
          </a:p>
          <a:p>
            <a:pPr algn="l"/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j = Next[</a:t>
            </a:r>
            <a:r>
              <a:rPr lang="en-US" altLang="zh-CN" sz="3200" dirty="0" err="1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];                 #j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的后移：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指向前缀阴影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的后一个字符</a:t>
            </a:r>
          </a:p>
          <a:p>
            <a:pPr algn="l"/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while j&gt;0 and p[</a:t>
            </a:r>
            <a:r>
              <a:rPr lang="en-US" altLang="zh-CN" sz="3200" dirty="0" err="1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 != p[j]:  </a:t>
            </a:r>
            <a:r>
              <a:rPr lang="en-US" altLang="zh-CN" sz="32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阴影的后一个字符不相同</a:t>
            </a:r>
          </a:p>
          <a:p>
            <a:pPr algn="l"/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 = Next[j]              #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更新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</a:p>
          <a:p>
            <a:pPr algn="l"/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p[</a:t>
            </a:r>
            <a:r>
              <a:rPr lang="en-US" altLang="zh-CN" sz="3200" dirty="0" err="1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Next[i+1] = j+1</a:t>
            </a:r>
          </a:p>
          <a:p>
            <a:pPr algn="l"/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else:             Next[i+1] = 0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j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for </a:t>
            </a:r>
            <a:r>
              <a:rPr lang="en-US" altLang="zh-CN" sz="3200" dirty="0" err="1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range(0,len(s</a:t>
            </a:r>
            <a:r>
              <a:rPr lang="en-US" altLang="zh-CN" sz="32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)):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32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</a:t>
            </a:r>
            <a:r>
              <a:rPr lang="en-US" altLang="zh-CN" sz="32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匹配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的每个字符 </a:t>
            </a:r>
            <a:endParaRPr lang="en-US" altLang="zh-CN" sz="3200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while j&gt;0 and s[</a:t>
            </a:r>
            <a:r>
              <a:rPr lang="en-US" altLang="zh-CN" sz="3200" dirty="0" err="1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]!=p[j]:    #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失配了</a:t>
            </a:r>
          </a:p>
          <a:p>
            <a:pPr algn="l"/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j=Next[j]               #j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滑动到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Next[j]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位置</a:t>
            </a:r>
          </a:p>
          <a:p>
            <a:pPr algn="l"/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if s[</a:t>
            </a:r>
            <a:r>
              <a:rPr lang="en-US" altLang="zh-CN" sz="3200" dirty="0" err="1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            #</a:t>
            </a:r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当前位置的字符匹配，继续</a:t>
            </a:r>
          </a:p>
          <a:p>
            <a:pPr algn="l"/>
            <a:r>
              <a:rPr lang="zh-CN" altLang="en-US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j+=1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max(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ans,j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          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j ==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最长前缀就是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的长度，直接返回                       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返回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中出现的最长前缀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s=input()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t=input()  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(t)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print(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</a:t>
            </a:r>
          </a:p>
        </p:txBody>
      </p:sp>
      <p:sp>
        <p:nvSpPr>
          <p:cNvPr id="2" name="矩形标注 1"/>
          <p:cNvSpPr/>
          <p:nvPr/>
        </p:nvSpPr>
        <p:spPr>
          <a:xfrm>
            <a:off x="225482" y="2228850"/>
            <a:ext cx="6962775" cy="4210050"/>
          </a:xfrm>
          <a:prstGeom prst="wedgeRectCallout">
            <a:avLst>
              <a:gd name="adj1" fmla="val 62837"/>
              <a:gd name="adj2" fmla="val -436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3600" dirty="0">
              <a:solidFill>
                <a:srgbClr val="FFFF00"/>
              </a:solidFill>
            </a:endParaRPr>
          </a:p>
          <a:p>
            <a:pPr algn="l"/>
            <a:r>
              <a:rPr lang="en-US" altLang="zh-CN" sz="3600" dirty="0" err="1">
                <a:solidFill>
                  <a:srgbClr val="FFFF00"/>
                </a:solidFill>
              </a:rPr>
              <a:t>getNext</a:t>
            </a:r>
            <a:r>
              <a:rPr lang="en-US" altLang="zh-CN" sz="3600" dirty="0">
                <a:solidFill>
                  <a:srgbClr val="FFFF00"/>
                </a:solidFill>
              </a:rPr>
              <a:t>()</a:t>
            </a:r>
            <a:r>
              <a:rPr lang="zh-CN" altLang="en-US" sz="3600" dirty="0" smtClean="0">
                <a:solidFill>
                  <a:srgbClr val="FFFF00"/>
                </a:solidFill>
              </a:rPr>
              <a:t>函数：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计算</a:t>
            </a:r>
            <a:r>
              <a:rPr lang="zh-CN" altLang="en-US" sz="3600" dirty="0">
                <a:solidFill>
                  <a:srgbClr val="FFFF00"/>
                </a:solidFill>
              </a:rPr>
              <a:t>模式串</a:t>
            </a:r>
            <a:r>
              <a:rPr lang="en-US" altLang="zh-CN" sz="3600" dirty="0">
                <a:solidFill>
                  <a:srgbClr val="FFFF00"/>
                </a:solidFill>
              </a:rPr>
              <a:t>P</a:t>
            </a:r>
            <a:r>
              <a:rPr lang="zh-CN" altLang="en-US" sz="3600" dirty="0">
                <a:solidFill>
                  <a:srgbClr val="FFFF00"/>
                </a:solidFill>
              </a:rPr>
              <a:t>的</a:t>
            </a:r>
            <a:r>
              <a:rPr lang="en-US" altLang="zh-CN" sz="3600" dirty="0">
                <a:solidFill>
                  <a:srgbClr val="FFFF00"/>
                </a:solidFill>
              </a:rPr>
              <a:t>Next[]</a:t>
            </a:r>
            <a:r>
              <a:rPr lang="zh-CN" altLang="en-US" sz="3600" dirty="0" smtClean="0">
                <a:solidFill>
                  <a:srgbClr val="FFFF00"/>
                </a:solidFill>
              </a:rPr>
              <a:t>数组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r>
              <a:rPr lang="en-US" altLang="zh-CN" sz="3600" dirty="0" err="1" smtClean="0">
                <a:solidFill>
                  <a:srgbClr val="FFFF00"/>
                </a:solidFill>
              </a:rPr>
              <a:t>getNext</a:t>
            </a:r>
            <a:r>
              <a:rPr lang="en-US" altLang="zh-CN" sz="3600" dirty="0">
                <a:solidFill>
                  <a:srgbClr val="FFFF00"/>
                </a:solidFill>
              </a:rPr>
              <a:t>()</a:t>
            </a:r>
            <a:r>
              <a:rPr lang="zh-CN" altLang="en-US" sz="3600" dirty="0">
                <a:solidFill>
                  <a:srgbClr val="FFFF00"/>
                </a:solidFill>
              </a:rPr>
              <a:t>的主</a:t>
            </a:r>
            <a:r>
              <a:rPr lang="zh-CN" altLang="en-US" sz="3600" dirty="0" smtClean="0">
                <a:solidFill>
                  <a:srgbClr val="FFFF00"/>
                </a:solidFill>
              </a:rPr>
              <a:t>代码和</a:t>
            </a:r>
            <a:r>
              <a:rPr lang="en-US" altLang="zh-CN" sz="3600" dirty="0" err="1">
                <a:solidFill>
                  <a:srgbClr val="FFFF00"/>
                </a:solidFill>
              </a:rPr>
              <a:t>kmp</a:t>
            </a:r>
            <a:r>
              <a:rPr lang="en-US" altLang="zh-CN" sz="3600" dirty="0">
                <a:solidFill>
                  <a:srgbClr val="FFFF00"/>
                </a:solidFill>
              </a:rPr>
              <a:t>()</a:t>
            </a:r>
            <a:r>
              <a:rPr lang="zh-CN" altLang="en-US" sz="3600" dirty="0">
                <a:solidFill>
                  <a:srgbClr val="FFFF00"/>
                </a:solidFill>
              </a:rPr>
              <a:t>的主</a:t>
            </a:r>
            <a:r>
              <a:rPr lang="zh-CN" altLang="en-US" sz="3600" dirty="0" smtClean="0">
                <a:solidFill>
                  <a:srgbClr val="FFFF00"/>
                </a:solidFill>
              </a:rPr>
              <a:t>代码，</a:t>
            </a:r>
            <a:r>
              <a:rPr lang="zh-CN" altLang="en-US" sz="3600" dirty="0">
                <a:solidFill>
                  <a:srgbClr val="FFFF00"/>
                </a:solidFill>
              </a:rPr>
              <a:t>几乎完全一样。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34747612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pic>
        <p:nvPicPr>
          <p:cNvPr id="10" name="图片 9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8857019" y="-932218"/>
            <a:ext cx="13487399" cy="165138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3" descr="7b0a202020202262756c6c6574223a20227b5c2263617465676f727949645c223a31303030352c5c2274656d706c61746549645c223a32303233313332387d220a7d0a"/>
          <p:cNvSpPr txBox="1"/>
          <p:nvPr/>
        </p:nvSpPr>
        <p:spPr>
          <a:xfrm>
            <a:off x="8277225" y="1337311"/>
            <a:ext cx="15451380" cy="119109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1pPr>
            <a:lvl2pPr marL="0" marR="0" indent="457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2pPr>
            <a:lvl3pPr marL="0" marR="0" indent="914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3pPr>
            <a:lvl4pPr marL="0" marR="0" indent="1371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4pPr>
            <a:lvl5pPr marL="0" marR="0" indent="18288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5pPr>
            <a:lvl6pPr marL="0" marR="0" indent="22860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6pPr>
            <a:lvl7pPr marL="0" marR="0" indent="27432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7pPr>
            <a:lvl8pPr marL="0" marR="0" indent="32004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8pPr>
            <a:lvl9pPr marL="0" marR="0" indent="3657600" algn="ctr" defTabSz="2438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9pPr>
          </a:lstStyle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N=1000005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 = [0]*N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计算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Next[1]~Next[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range(1,len(p)):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j = Next[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];  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的后移：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指向前缀阴影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的后一个字符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while j&gt;0 and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 != p[j]:  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阴影的后一个字符不相同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 = Next[j]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更新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p[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Next[i+1] = j+1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else:             Next[i+1] = 0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def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):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j = 0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for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in range(0,len(s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)):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</a:t>
            </a:r>
            <a:r>
              <a:rPr lang="en-US" altLang="zh-CN" sz="3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匹配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的每个字符 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while j&gt;0 and s[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]!=p[j]: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失配了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j=Next[j]               #j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滑动到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Next[j]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位置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if s[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]==p[j]: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当前位置的字符匹配，继续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j+=1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= max(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ans,j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          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if j ==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len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(p): 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最长前缀就是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的长度，直接返回                       </a:t>
            </a: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return 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ans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#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返回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中出现的最长前缀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s=input()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t=input()  </a:t>
            </a:r>
          </a:p>
          <a:p>
            <a:pPr algn="l"/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getNext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(t)</a:t>
            </a:r>
          </a:p>
          <a:p>
            <a:pPr algn="l"/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print(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kmp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s,t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))</a:t>
            </a:r>
          </a:p>
        </p:txBody>
      </p:sp>
      <p:sp>
        <p:nvSpPr>
          <p:cNvPr id="2" name="矩形标注 1"/>
          <p:cNvSpPr/>
          <p:nvPr/>
        </p:nvSpPr>
        <p:spPr>
          <a:xfrm>
            <a:off x="225482" y="2705100"/>
            <a:ext cx="6962775" cy="5438774"/>
          </a:xfrm>
          <a:prstGeom prst="wedgeRectCallout">
            <a:avLst>
              <a:gd name="adj1" fmla="val 62837"/>
              <a:gd name="adj2" fmla="val -436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3600" dirty="0">
                <a:solidFill>
                  <a:srgbClr val="FFFF00"/>
                </a:solidFill>
              </a:rPr>
              <a:t> </a:t>
            </a:r>
          </a:p>
          <a:p>
            <a:pPr algn="l"/>
            <a:r>
              <a:rPr lang="en-US" altLang="zh-CN" sz="3600" dirty="0" smtClean="0">
                <a:solidFill>
                  <a:srgbClr val="FFFF00"/>
                </a:solidFill>
              </a:rPr>
              <a:t>KMP</a:t>
            </a:r>
            <a:r>
              <a:rPr lang="zh-CN" altLang="en-US" sz="3600" dirty="0">
                <a:solidFill>
                  <a:srgbClr val="FFFF00"/>
                </a:solidFill>
              </a:rPr>
              <a:t>算法的复杂度</a:t>
            </a:r>
            <a:r>
              <a:rPr lang="zh-CN" altLang="en-US" sz="3600" dirty="0" smtClean="0">
                <a:solidFill>
                  <a:srgbClr val="FFFF00"/>
                </a:solidFill>
              </a:rPr>
              <a:t>：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endParaRPr lang="en-US" altLang="zh-CN" sz="3600" dirty="0">
              <a:solidFill>
                <a:srgbClr val="FFFF00"/>
              </a:solidFill>
            </a:endParaRPr>
          </a:p>
          <a:p>
            <a:pPr algn="l"/>
            <a:r>
              <a:rPr lang="en-US" altLang="zh-CN" sz="3600" dirty="0" err="1" smtClean="0">
                <a:solidFill>
                  <a:srgbClr val="FFFF00"/>
                </a:solidFill>
              </a:rPr>
              <a:t>getNext</a:t>
            </a:r>
            <a:r>
              <a:rPr lang="en-US" altLang="zh-CN" sz="3600" dirty="0" smtClean="0">
                <a:solidFill>
                  <a:srgbClr val="FFFF00"/>
                </a:solidFill>
              </a:rPr>
              <a:t> </a:t>
            </a:r>
            <a:r>
              <a:rPr lang="en-US" altLang="zh-CN" sz="3600" dirty="0">
                <a:solidFill>
                  <a:srgbClr val="FFFF00"/>
                </a:solidFill>
              </a:rPr>
              <a:t>()</a:t>
            </a:r>
            <a:r>
              <a:rPr lang="zh-CN" altLang="en-US" sz="3600" dirty="0" smtClean="0">
                <a:solidFill>
                  <a:srgbClr val="FFFF00"/>
                </a:solidFill>
              </a:rPr>
              <a:t>函数复杂度</a:t>
            </a:r>
            <a:r>
              <a:rPr lang="en-US" altLang="zh-CN" sz="3600" dirty="0" smtClean="0">
                <a:solidFill>
                  <a:srgbClr val="FFFF00"/>
                </a:solidFill>
              </a:rPr>
              <a:t>O(m</a:t>
            </a:r>
            <a:r>
              <a:rPr lang="en-US" altLang="zh-CN" sz="3600" dirty="0">
                <a:solidFill>
                  <a:srgbClr val="FFFF00"/>
                </a:solidFill>
              </a:rPr>
              <a:t>)</a:t>
            </a:r>
            <a:r>
              <a:rPr lang="zh-CN" altLang="en-US" sz="3600" dirty="0" smtClean="0">
                <a:solidFill>
                  <a:srgbClr val="FFFF00"/>
                </a:solidFill>
              </a:rPr>
              <a:t>；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endParaRPr lang="en-US" altLang="zh-CN" sz="3600" dirty="0">
              <a:solidFill>
                <a:srgbClr val="FFFF00"/>
              </a:solidFill>
            </a:endParaRPr>
          </a:p>
          <a:p>
            <a:pPr algn="l"/>
            <a:r>
              <a:rPr lang="en-US" altLang="zh-CN" sz="3600" dirty="0" err="1" smtClean="0">
                <a:solidFill>
                  <a:srgbClr val="FFFF00"/>
                </a:solidFill>
              </a:rPr>
              <a:t>kmp</a:t>
            </a:r>
            <a:r>
              <a:rPr lang="en-US" altLang="zh-CN" sz="3600" dirty="0">
                <a:solidFill>
                  <a:srgbClr val="FFFF00"/>
                </a:solidFill>
              </a:rPr>
              <a:t>()</a:t>
            </a:r>
            <a:r>
              <a:rPr lang="zh-CN" altLang="en-US" sz="3600" dirty="0">
                <a:solidFill>
                  <a:srgbClr val="FFFF00"/>
                </a:solidFill>
              </a:rPr>
              <a:t>从</a:t>
            </a:r>
            <a:r>
              <a:rPr lang="en-US" altLang="zh-CN" sz="3600" dirty="0">
                <a:solidFill>
                  <a:srgbClr val="FFFF00"/>
                </a:solidFill>
              </a:rPr>
              <a:t>S[0]</a:t>
            </a:r>
            <a:r>
              <a:rPr lang="zh-CN" altLang="en-US" sz="3600" dirty="0">
                <a:solidFill>
                  <a:srgbClr val="FFFF00"/>
                </a:solidFill>
              </a:rPr>
              <a:t>到</a:t>
            </a:r>
            <a:r>
              <a:rPr lang="en-US" altLang="zh-CN" sz="3600" dirty="0">
                <a:solidFill>
                  <a:srgbClr val="FFFF00"/>
                </a:solidFill>
              </a:rPr>
              <a:t>S[n-1]</a:t>
            </a:r>
            <a:r>
              <a:rPr lang="zh-CN" altLang="en-US" sz="3600" dirty="0">
                <a:solidFill>
                  <a:srgbClr val="FFFF00"/>
                </a:solidFill>
              </a:rPr>
              <a:t>只走了一遍，</a:t>
            </a:r>
            <a:r>
              <a:rPr lang="en-US" altLang="zh-CN" sz="3600" dirty="0">
                <a:solidFill>
                  <a:srgbClr val="FFFF00"/>
                </a:solidFill>
              </a:rPr>
              <a:t>S</a:t>
            </a:r>
            <a:r>
              <a:rPr lang="zh-CN" altLang="en-US" sz="3600" dirty="0">
                <a:solidFill>
                  <a:srgbClr val="FFFF00"/>
                </a:solidFill>
              </a:rPr>
              <a:t>的每个字符只与</a:t>
            </a:r>
            <a:r>
              <a:rPr lang="en-US" altLang="zh-CN" sz="3600" dirty="0">
                <a:solidFill>
                  <a:srgbClr val="FFFF00"/>
                </a:solidFill>
              </a:rPr>
              <a:t>P</a:t>
            </a:r>
            <a:r>
              <a:rPr lang="zh-CN" altLang="en-US" sz="3600" dirty="0">
                <a:solidFill>
                  <a:srgbClr val="FFFF00"/>
                </a:solidFill>
              </a:rPr>
              <a:t>的某个字符比较了</a:t>
            </a:r>
            <a:r>
              <a:rPr lang="en-US" altLang="zh-CN" sz="3600" dirty="0">
                <a:solidFill>
                  <a:srgbClr val="FFFF00"/>
                </a:solidFill>
              </a:rPr>
              <a:t>1</a:t>
            </a:r>
            <a:r>
              <a:rPr lang="zh-CN" altLang="en-US" sz="3600" dirty="0">
                <a:solidFill>
                  <a:srgbClr val="FFFF00"/>
                </a:solidFill>
              </a:rPr>
              <a:t>次，复杂</a:t>
            </a:r>
            <a:r>
              <a:rPr lang="zh-CN" altLang="en-US" sz="3600" dirty="0" smtClean="0">
                <a:solidFill>
                  <a:srgbClr val="FFFF00"/>
                </a:solidFill>
              </a:rPr>
              <a:t>度</a:t>
            </a:r>
            <a:r>
              <a:rPr lang="en-US" altLang="zh-CN" sz="3600" dirty="0" smtClean="0">
                <a:solidFill>
                  <a:srgbClr val="FFFF00"/>
                </a:solidFill>
              </a:rPr>
              <a:t>O(n</a:t>
            </a:r>
            <a:r>
              <a:rPr lang="en-US" altLang="zh-CN" sz="3600" dirty="0">
                <a:solidFill>
                  <a:srgbClr val="FFFF00"/>
                </a:solidFill>
              </a:rPr>
              <a:t>)</a:t>
            </a:r>
            <a:r>
              <a:rPr lang="zh-CN" altLang="en-US" sz="3600" dirty="0" smtClean="0">
                <a:solidFill>
                  <a:srgbClr val="FFFF00"/>
                </a:solidFill>
              </a:rPr>
              <a:t>；</a:t>
            </a:r>
            <a:endParaRPr lang="en-US" altLang="zh-CN" sz="3600" dirty="0" smtClean="0">
              <a:solidFill>
                <a:srgbClr val="FFFF00"/>
              </a:solidFill>
            </a:endParaRPr>
          </a:p>
          <a:p>
            <a:pPr algn="l"/>
            <a:endParaRPr lang="en-US" altLang="zh-CN" sz="3600" dirty="0">
              <a:solidFill>
                <a:srgbClr val="FFFF00"/>
              </a:solidFill>
            </a:endParaRPr>
          </a:p>
          <a:p>
            <a:pPr algn="l"/>
            <a:r>
              <a:rPr lang="zh-CN" altLang="en-US" sz="3600" dirty="0" smtClean="0">
                <a:solidFill>
                  <a:srgbClr val="FFFF00"/>
                </a:solidFill>
              </a:rPr>
              <a:t>总</a:t>
            </a:r>
            <a:r>
              <a:rPr lang="zh-CN" altLang="en-US" sz="3600" dirty="0">
                <a:solidFill>
                  <a:srgbClr val="FFFF00"/>
                </a:solidFill>
              </a:rPr>
              <a:t>复杂</a:t>
            </a:r>
            <a:r>
              <a:rPr lang="zh-CN" altLang="en-US" sz="3600" dirty="0" smtClean="0">
                <a:solidFill>
                  <a:srgbClr val="FFFF00"/>
                </a:solidFill>
              </a:rPr>
              <a:t>度</a:t>
            </a:r>
            <a:r>
              <a:rPr lang="en-US" altLang="zh-CN" sz="3600" dirty="0" smtClean="0">
                <a:solidFill>
                  <a:srgbClr val="FFFF00"/>
                </a:solidFill>
              </a:rPr>
              <a:t>O(n </a:t>
            </a:r>
            <a:r>
              <a:rPr lang="en-US" altLang="zh-CN" sz="3600" dirty="0">
                <a:solidFill>
                  <a:srgbClr val="FFFF00"/>
                </a:solidFill>
              </a:rPr>
              <a:t>+ m)</a:t>
            </a:r>
            <a:r>
              <a:rPr lang="zh-CN" altLang="en-US" sz="3600" dirty="0">
                <a:solidFill>
                  <a:srgbClr val="FFFF00"/>
                </a:solidFill>
              </a:rPr>
              <a:t>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7900342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成组"/>
          <p:cNvGrpSpPr/>
          <p:nvPr/>
        </p:nvGrpSpPr>
        <p:grpSpPr>
          <a:xfrm>
            <a:off x="2" y="1"/>
            <a:ext cx="24384001" cy="13772340"/>
            <a:chOff x="0" y="0"/>
            <a:chExt cx="24384000" cy="13772339"/>
          </a:xfrm>
        </p:grpSpPr>
        <p:pic>
          <p:nvPicPr>
            <p:cNvPr id="94" name="组合 11" descr="组合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-1"/>
              <a:ext cx="24384001" cy="1377222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95" name="图像" descr="图像"/>
            <p:cNvPicPr>
              <a:picLocks noChangeAspect="1"/>
            </p:cNvPicPr>
            <p:nvPr/>
          </p:nvPicPr>
          <p:blipFill>
            <a:blip r:embed="rId3"/>
            <a:srcRect r="5724" b="18434"/>
            <a:stretch>
              <a:fillRect/>
            </a:stretch>
          </p:blipFill>
          <p:spPr>
            <a:xfrm>
              <a:off x="14604206" y="7883387"/>
              <a:ext cx="9779632" cy="5888953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9" name="内容占位符 2"/>
          <p:cNvSpPr txBox="1">
            <a:spLocks/>
          </p:cNvSpPr>
          <p:nvPr/>
        </p:nvSpPr>
        <p:spPr>
          <a:xfrm>
            <a:off x="8908843" y="3651195"/>
            <a:ext cx="6566316" cy="45605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457200" indent="-45720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40000"/>
              </a:lnSpc>
              <a:buClr>
                <a:srgbClr val="0070C0"/>
              </a:buClr>
              <a:buSzPct val="90000"/>
              <a:buNone/>
            </a:pPr>
            <a:r>
              <a:rPr lang="zh-CN" altLang="en-US" sz="13800" b="1" dirty="0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谢谢！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73151" y="2582260"/>
            <a:ext cx="6847326" cy="887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86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/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 smtClean="0">
                  <a:solidFill>
                    <a:schemeClr val="bg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代码</a:t>
              </a:r>
              <a:endParaRPr lang="zh-CN" altLang="en-US" sz="40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</p:grpSp>
      <p:pic>
        <p:nvPicPr>
          <p:cNvPr id="13" name="图片 12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9935446" y="-1332133"/>
            <a:ext cx="7518272" cy="1760582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文本框 13" descr="7b0a202020202262756c6c6574223a20227b5c2263617465676f727949645c223a31303030352c5c2274656d706c61746549645c223a32303233313332387d220a7d0a"/>
          <p:cNvSpPr txBox="1"/>
          <p:nvPr/>
        </p:nvSpPr>
        <p:spPr>
          <a:xfrm>
            <a:off x="6269848" y="4532557"/>
            <a:ext cx="17743332" cy="52629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 = input()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n = [0]*256      #</a:t>
            </a:r>
            <a:r>
              <a:rPr lang="zh-CN" altLang="en-US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对应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256</a:t>
            </a:r>
            <a:r>
              <a:rPr lang="zh-CN" altLang="en-US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个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ASCII</a:t>
            </a:r>
            <a:r>
              <a:rPr lang="zh-CN" altLang="en-US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码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for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ch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s:     #</a:t>
            </a:r>
            <a:r>
              <a:rPr lang="zh-CN" altLang="en-US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逐个统计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</a:t>
            </a:r>
            <a:r>
              <a:rPr lang="zh-CN" altLang="en-US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的每个字符</a:t>
            </a:r>
          </a:p>
          <a:p>
            <a:pPr algn="l"/>
            <a:r>
              <a:rPr lang="zh-CN" altLang="en-US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n[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ord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ch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)] = n[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ord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ch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)]+1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k =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n.index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(max(n))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chr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(k))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print(max(n))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7134272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例题：标题统计 </a:t>
              </a:r>
              <a:r>
                <a:rPr lang="en-US" altLang="zh-CN" sz="5600" b="1" spc="600" dirty="0" err="1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lanqiaoOJ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题号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325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 descr="7b0a202020202262756c6c6574223a20227b5c2263617465676f727949645c223a31303030352c5c2274656d706c61746549645c223a32303233313332387d220a7d0a"/>
          <p:cNvSpPr txBox="1"/>
          <p:nvPr/>
        </p:nvSpPr>
        <p:spPr>
          <a:xfrm>
            <a:off x="652746" y="2666772"/>
            <a:ext cx="22645404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70000"/>
              </a:lnSpc>
            </a:pPr>
            <a:r>
              <a:rPr lang="en-US" altLang="zh-CN" sz="4400" dirty="0">
                <a:solidFill>
                  <a:srgbClr val="2E7E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400" dirty="0">
                <a:solidFill>
                  <a:srgbClr val="2E7E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题目描述</a:t>
            </a:r>
            <a:r>
              <a:rPr lang="en-US" altLang="zh-CN" sz="4400" dirty="0">
                <a:solidFill>
                  <a:srgbClr val="2E7E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凯凯刚写了一篇美妙的作文，请问这篇作文的标题中有多少个字符？注意：标题中可能包含大、小写英文字母、数字字符、空格和换行符。统计标题字符数时，空格和换行符不计算在内。</a:t>
            </a:r>
          </a:p>
          <a:p>
            <a:pPr algn="l">
              <a:lnSpc>
                <a:spcPct val="170000"/>
              </a:lnSpc>
            </a:pP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输入描述</a:t>
            </a: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 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输入文件只有一行，一个字符串 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 (1≤∣s∣≤5)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pPr algn="l">
              <a:lnSpc>
                <a:spcPct val="170000"/>
              </a:lnSpc>
            </a:pP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输出描述</a:t>
            </a: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输出只有一行，包含一个整数，即作文标题的字符数（不含空格和换行符）。</a:t>
            </a:r>
          </a:p>
        </p:txBody>
      </p:sp>
      <p:pic>
        <p:nvPicPr>
          <p:cNvPr id="10" name="图片 9"/>
          <p:cNvPicPr/>
          <p:nvPr/>
        </p:nvPicPr>
        <p:blipFill>
          <a:blip r:embed="rId5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13323660" y="2408012"/>
            <a:ext cx="2343150" cy="1760582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1" descr="7b0a202020202262756c6c6574223a20227b5c2263617465676f727949645c223a31303030352c5c2274656d706c61746549645c223a32303233313332387d220a7d0a"/>
          <p:cNvSpPr txBox="1"/>
          <p:nvPr/>
        </p:nvSpPr>
        <p:spPr>
          <a:xfrm>
            <a:off x="6874582" y="10304709"/>
            <a:ext cx="17743332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 = input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()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print(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s.replace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(' ','').replace('\n','')))</a:t>
            </a:r>
          </a:p>
        </p:txBody>
      </p:sp>
      <p:sp>
        <p:nvSpPr>
          <p:cNvPr id="3" name="矩形标注 2"/>
          <p:cNvSpPr/>
          <p:nvPr/>
        </p:nvSpPr>
        <p:spPr>
          <a:xfrm>
            <a:off x="933450" y="10668000"/>
            <a:ext cx="3238500" cy="2057402"/>
          </a:xfrm>
          <a:prstGeom prst="wedgeRectCallout">
            <a:avLst>
              <a:gd name="adj1" fmla="val 107323"/>
              <a:gd name="adj2" fmla="val -319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4400" dirty="0">
                <a:solidFill>
                  <a:srgbClr val="FFFF00"/>
                </a:solidFill>
              </a:rPr>
              <a:t>替换空格和换行符后统计字符数。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68707643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例题：罗马数字</a:t>
              </a:r>
              <a:r>
                <a:rPr lang="en-US" altLang="zh-CN" sz="5600" b="1" spc="600" dirty="0" err="1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lanqiaoOJ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题号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276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 descr="7b0a202020202262756c6c6574223a20227b5c2263617465676f727949645c223a31303030352c5c2274656d706c61746549645c223a32303233313332387d220a7d0a"/>
          <p:cNvSpPr txBox="1"/>
          <p:nvPr/>
        </p:nvSpPr>
        <p:spPr>
          <a:xfrm>
            <a:off x="652746" y="2666772"/>
            <a:ext cx="22645404" cy="9138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70000"/>
              </a:lnSpc>
            </a:pPr>
            <a:r>
              <a:rPr lang="en-US" altLang="zh-CN" sz="4400" dirty="0">
                <a:solidFill>
                  <a:srgbClr val="2E7E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400" dirty="0">
                <a:solidFill>
                  <a:srgbClr val="2E7E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题目描述</a:t>
            </a:r>
            <a:r>
              <a:rPr lang="en-US" altLang="zh-CN" sz="4400" dirty="0" smtClean="0">
                <a:solidFill>
                  <a:srgbClr val="2E7E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古罗马帝国开创了辉煌的人类文明，但他们的数字表示法的确有些繁琐，尤其在表示大数的时候，现在看起来简直不能忍受，所以在现代很少使用了。之所以这样，不是因为发明表示法的人的智力的问题，而是因为一个宗教的原因，当时的宗教禁止在数字中出现 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 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的概念！罗马数字的表示主要依赖以下几个基本符号（原题很长，请看链接）： </a:t>
            </a:r>
          </a:p>
          <a:p>
            <a:pPr algn="l">
              <a:lnSpc>
                <a:spcPct val="170000"/>
              </a:lnSpc>
            </a:pP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 1     V 5   X 10    L 50    C 100    D 500    M 1000</a:t>
            </a:r>
          </a:p>
          <a:p>
            <a:pPr algn="l">
              <a:lnSpc>
                <a:spcPct val="170000"/>
              </a:lnSpc>
            </a:pP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输入描述</a:t>
            </a: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第一行是整数 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n(n&lt;100) ,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表示接下来有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个罗马数字。以后每行一个罗马数字。罗马数字大小不超过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999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pPr algn="l">
              <a:lnSpc>
                <a:spcPct val="170000"/>
              </a:lnSpc>
            </a:pP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输出描述</a:t>
            </a:r>
            <a:r>
              <a:rPr lang="en-US" altLang="zh-CN" sz="44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要求程序输出</a:t>
            </a:r>
            <a:r>
              <a:rPr lang="en-US" altLang="zh-CN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zh-CN" altLang="en-US" sz="4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行，就是罗马数字对应的十进制数据。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22915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pic>
        <p:nvPicPr>
          <p:cNvPr id="13" name="图片 12"/>
          <p:cNvPicPr/>
          <p:nvPr/>
        </p:nvPicPr>
        <p:blipFill>
          <a:blip r:embed="rId4">
            <a:lum bright="34000" contrast="-8000"/>
          </a:blip>
          <a:srcRect l="20046" t="6270" r="19548" b="5808"/>
          <a:stretch>
            <a:fillRect/>
          </a:stretch>
        </p:blipFill>
        <p:spPr>
          <a:xfrm rot="5400000">
            <a:off x="6807285" y="-3579189"/>
            <a:ext cx="14394712" cy="2120209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文本框 13" descr="7b0a202020202262756c6c6574223a20227b5c2263617465676f727949645c223a31303030352c5c2274656d706c61746549645c223a32303233313332387d220a7d0a"/>
          <p:cNvSpPr txBox="1"/>
          <p:nvPr/>
        </p:nvSpPr>
        <p:spPr>
          <a:xfrm>
            <a:off x="4359342" y="327720"/>
            <a:ext cx="21879592" cy="133882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dict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={'I':1,'IV':4,'V':5,'IX':9,'X':10,'XL':40,'L':50,'XC':90,\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'C':100,'CD':400,'D':500,'CM':900,'M':1000}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n =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int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(input())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for _</a:t>
            </a:r>
            <a:r>
              <a:rPr lang="en-US" altLang="zh-CN" sz="48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in range(n):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= 0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flag = 0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s = input()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for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in range(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(s)):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if flag: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flag = 0      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continue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c=s[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i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]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if i+1 &lt;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len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(s):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if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dict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[c]&lt;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dict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[s[i+1]]: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    flag = 1     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        c = s[i:i+2]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   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+= 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dict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[c]</a:t>
            </a:r>
          </a:p>
          <a:p>
            <a:pPr algn="l"/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    print(</a:t>
            </a:r>
            <a:r>
              <a:rPr lang="en-US" altLang="zh-CN" sz="48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ans</a:t>
            </a:r>
            <a:r>
              <a:rPr lang="en-US" altLang="zh-CN" sz="4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lt"/>
              </a:rPr>
              <a:t>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2847911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/>
      </p:par>
    </p:tnLst>
    <p:bldLst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1969" y="449279"/>
            <a:ext cx="3541211" cy="575915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52746" y="771842"/>
            <a:ext cx="7829142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python</a:t>
            </a:r>
            <a:r>
              <a:rPr lang="zh-CN" altLang="en-US" sz="5600" b="1" spc="600" dirty="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版本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" y="-30121"/>
            <a:ext cx="24382730" cy="2524629"/>
            <a:chOff x="0" y="-48"/>
            <a:chExt cx="38400" cy="3976"/>
          </a:xfrm>
        </p:grpSpPr>
        <p:sp>
          <p:nvSpPr>
            <p:cNvPr id="69" name="矩形: 圆角 2"/>
            <p:cNvSpPr/>
            <p:nvPr userDrawn="1"/>
          </p:nvSpPr>
          <p:spPr>
            <a:xfrm>
              <a:off x="0" y="-48"/>
              <a:ext cx="38400" cy="3976"/>
            </a:xfrm>
            <a:prstGeom prst="roundRect">
              <a:avLst>
                <a:gd name="adj" fmla="val 0"/>
              </a:avLst>
            </a:prstGeom>
            <a:gradFill>
              <a:gsLst>
                <a:gs pos="72000">
                  <a:srgbClr val="C2DDFF"/>
                </a:gs>
                <a:gs pos="0">
                  <a:srgbClr val="0168E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5" name="图像" descr="图像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440" y="907"/>
              <a:ext cx="5577" cy="90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27" y="1215"/>
              <a:ext cx="24127" cy="15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例题：删除字符 </a:t>
              </a:r>
              <a:r>
                <a:rPr lang="en-US" altLang="zh-CN" sz="5600" b="1" spc="600" dirty="0" err="1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lanqiaoOJ</a:t>
              </a:r>
              <a:r>
                <a:rPr lang="zh-CN" altLang="en-US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题号</a:t>
              </a:r>
              <a:r>
                <a:rPr lang="en-US" altLang="zh-CN" sz="5600" b="1" spc="6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544</a:t>
              </a:r>
              <a:endParaRPr lang="zh-CN" altLang="en-US" sz="5600" b="1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 descr="7b0a202020202262756c6c6574223a20227b5c2263617465676f727949645c223a31303030352c5c2274656d706c61746549645c223a32303233313332387d220a7d0a"/>
          <p:cNvSpPr txBox="1"/>
          <p:nvPr/>
        </p:nvSpPr>
        <p:spPr>
          <a:xfrm>
            <a:off x="652746" y="2666772"/>
            <a:ext cx="22645404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70000"/>
              </a:lnSpc>
            </a:pPr>
            <a:r>
              <a:rPr lang="en-US" altLang="zh-CN" sz="4800" dirty="0">
                <a:solidFill>
                  <a:srgbClr val="2E7E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800" dirty="0">
                <a:solidFill>
                  <a:srgbClr val="2E7E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题目描述</a:t>
            </a:r>
            <a:r>
              <a:rPr lang="en-US" altLang="zh-CN" sz="4800" dirty="0" smtClean="0">
                <a:solidFill>
                  <a:srgbClr val="2E7E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给定一个单词，请问在单词中删除</a:t>
            </a:r>
            <a:r>
              <a:rPr lang="en-US" altLang="zh-CN" sz="4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zh-CN" alt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个字母后，能得到的字典序最小的单词是什么？</a:t>
            </a:r>
          </a:p>
          <a:p>
            <a:pPr algn="l">
              <a:lnSpc>
                <a:spcPct val="170000"/>
              </a:lnSpc>
            </a:pPr>
            <a:r>
              <a:rPr lang="en-US" altLang="zh-CN" sz="48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8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输入描述</a:t>
            </a:r>
            <a:r>
              <a:rPr lang="en-US" altLang="zh-CN" sz="48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输入的第一行包含一个单词，由大写英文字母组成。第二行包含一个正整数</a:t>
            </a:r>
            <a:r>
              <a:rPr lang="en-US" altLang="zh-CN" sz="4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zh-CN" alt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。其中，单词长度不超过</a:t>
            </a:r>
            <a:r>
              <a:rPr lang="en-US" altLang="zh-CN" sz="4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100</a:t>
            </a:r>
            <a:r>
              <a:rPr lang="zh-CN" alt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4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zh-CN" alt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小于单词长度。</a:t>
            </a:r>
          </a:p>
          <a:p>
            <a:pPr algn="l">
              <a:lnSpc>
                <a:spcPct val="170000"/>
              </a:lnSpc>
            </a:pPr>
            <a:r>
              <a:rPr lang="en-US" altLang="zh-CN" sz="48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48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输出描述</a:t>
            </a:r>
            <a:r>
              <a:rPr lang="en-US" altLang="zh-CN" sz="48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输出一个单词，表示答案。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69563" y="6803952"/>
            <a:ext cx="2488017" cy="65947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5472402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Dk4Mzc5YTQwMjVhMjJhMjMyNDVjZTJkZTUwY2NiNDc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4"/>
</p:tagLst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warppezq">
      <a:majorFont>
        <a:latin typeface="思源宋体 CN"/>
        <a:ea typeface="思源宋体 CN"/>
        <a:cs typeface=""/>
      </a:majorFont>
      <a:minorFont>
        <a:latin typeface="思源宋体 CN"/>
        <a:ea typeface="思源宋体 CN"/>
        <a:cs typeface="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warppezq">
      <a:majorFont>
        <a:latin typeface="思源宋体 CN"/>
        <a:ea typeface="思源宋体 CN"/>
        <a:cs typeface=""/>
      </a:majorFont>
      <a:minorFont>
        <a:latin typeface="思源宋体 CN"/>
        <a:ea typeface="思源宋体 C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warppezq">
      <a:majorFont>
        <a:latin typeface="思源宋体 CN"/>
        <a:ea typeface="思源宋体 CN"/>
        <a:cs typeface=""/>
      </a:majorFont>
      <a:minorFont>
        <a:latin typeface="思源宋体 CN"/>
        <a:ea typeface="思源宋体 C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1_BasicColor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5730</Words>
  <Application>Microsoft Office PowerPoint</Application>
  <PresentationFormat>自定义</PresentationFormat>
  <Paragraphs>590</Paragraphs>
  <Slides>49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49</vt:i4>
      </vt:variant>
    </vt:vector>
  </HeadingPairs>
  <TitlesOfParts>
    <vt:vector size="68" baseType="lpstr">
      <vt:lpstr>Helvetica Neue</vt:lpstr>
      <vt:lpstr>Noto Sans SC Bold</vt:lpstr>
      <vt:lpstr>Noto Sans SC Light</vt:lpstr>
      <vt:lpstr>Noto Sans SC Regular</vt:lpstr>
      <vt:lpstr>Source Han Serif CN</vt:lpstr>
      <vt:lpstr>等线</vt:lpstr>
      <vt:lpstr>等线 Light</vt:lpstr>
      <vt:lpstr>思源宋体 CN</vt:lpstr>
      <vt:lpstr>思源宋体 CN Heavy</vt:lpstr>
      <vt:lpstr>宋体</vt:lpstr>
      <vt:lpstr>Arial</vt:lpstr>
      <vt:lpstr>Calibri</vt:lpstr>
      <vt:lpstr>Calibri Light</vt:lpstr>
      <vt:lpstr>Times New Roman</vt:lpstr>
      <vt:lpstr>30_BasicColor</vt:lpstr>
      <vt:lpstr>1_Office 主题​​</vt:lpstr>
      <vt:lpstr>自定义设计方案</vt:lpstr>
      <vt:lpstr>2_Office 主题​​</vt:lpstr>
      <vt:lpstr>31_BasicColor</vt:lpstr>
      <vt:lpstr>第9章  字符串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需替换标题</dc:title>
  <dc:creator>ECUST</dc:creator>
  <cp:lastModifiedBy>ECUST</cp:lastModifiedBy>
  <cp:revision>558</cp:revision>
  <dcterms:created xsi:type="dcterms:W3CDTF">2022-09-29T03:47:00Z</dcterms:created>
  <dcterms:modified xsi:type="dcterms:W3CDTF">2023-01-12T04:15:24Z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83FF6A7DD00D4B3599D46106E79AE324</vt:lpwstr>
  </property>
  <property fmtid="{D5CDD505-2E9C-101B-9397-08002B2CF9AE}" pid="3" name="KSOProductBuildVer">
    <vt:lpwstr>2052-11.1.0.12358</vt:lpwstr>
  </property>
</Properties>
</file>